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68" r:id="rId3"/>
    <p:sldId id="257"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Open Sans Bold" panose="020B0806030504020204" pitchFamily="34" charset="0"/>
      <p:regular r:id="rId15"/>
      <p:bold r:id="rId16"/>
      <p:italic r:id="rId17"/>
      <p:boldItalic r:id="rId18"/>
    </p:embeddedFont>
    <p:embeddedFont>
      <p:font typeface="Open Sans Condensed" panose="020B0604020202020204" charset="0"/>
      <p:regular r:id="rId19"/>
      <p:bold r:id="rId20"/>
      <p:italic r:id="rId21"/>
      <p:boldItalic r:id="rId22"/>
    </p:embeddedFont>
    <p:embeddedFont>
      <p:font typeface="Open Sans Condensed Bold" panose="020B0604020202020204" charset="0"/>
      <p:regular r:id="rId23"/>
      <p:bold r:id="rId24"/>
      <p:italic r:id="rId25"/>
      <p:boldItalic r:id="rId26"/>
    </p:embeddedFont>
    <p:embeddedFont>
      <p:font typeface="Open Sans Condensed Italics" panose="020B0604020202020204" charset="0"/>
      <p:regular r:id="rId27"/>
      <p:bold r:id="rId28"/>
      <p:italic r:id="rId29"/>
      <p:boldItalic r:id="rId30"/>
    </p:embeddedFont>
    <p:embeddedFont>
      <p:font typeface="Permanent Marker"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2192" autoAdjust="0"/>
  </p:normalViewPr>
  <p:slideViewPr>
    <p:cSldViewPr>
      <p:cViewPr varScale="1">
        <p:scale>
          <a:sx n="61" d="100"/>
          <a:sy n="61" d="100"/>
        </p:scale>
        <p:origin x="330"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Welcome everyone to the event.</a:t>
            </a:r>
          </a:p>
          <a:p>
            <a:endParaRPr lang="en-US" dirty="0"/>
          </a:p>
          <a:p>
            <a:r>
              <a:rPr lang="en-US" dirty="0"/>
              <a:t>Before we get started we have a short video to play about Rotary and why Rotarians consider themselves “People of Action”</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29008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many good reasons to join Rotary. </a:t>
            </a:r>
          </a:p>
          <a:p>
            <a:endParaRPr lang="en-US"/>
          </a:p>
          <a:p>
            <a:r>
              <a:rPr lang="en-US"/>
              <a:t>Life-long friends, Service to the community, networking, leadership development , personal growth, and, being part of something larger than yourself</a:t>
            </a:r>
          </a:p>
          <a:p>
            <a:endParaRPr lang="en-US"/>
          </a:p>
          <a:p>
            <a:r>
              <a:rPr lang="en-US"/>
              <a:t>These are just a few of the reasons why millions of people have joined Rotary.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 sure to replace the logo again and add three more pictures of your club in action.</a:t>
            </a:r>
          </a:p>
          <a:p>
            <a:endParaRPr lang="en-US"/>
          </a:p>
          <a:p>
            <a:r>
              <a:rPr lang="en-US"/>
              <a:t>Update the list of steps it takes to join your club. This is a good opportunity to set expectations for the process and time it will take.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your interest in joining Rotary and in our local club.</a:t>
            </a:r>
          </a:p>
          <a:p>
            <a:endParaRPr lang="en-US"/>
          </a:p>
          <a:p>
            <a:r>
              <a:rPr lang="en-US"/>
              <a:t>What additional questions can we answer?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Play Video</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80724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hope you enjoyed the video. Today we will dive a little deeper into Who We Are, What We Do and our Local Impact, but first let’s get to know one another.</a:t>
            </a:r>
          </a:p>
          <a:p>
            <a:endParaRPr lang="en-US" dirty="0"/>
          </a:p>
          <a:p>
            <a:r>
              <a:rPr lang="en-US" dirty="0"/>
              <a:t>Ask everyone to state their name &amp; professional background even if they are retired.</a:t>
            </a:r>
          </a:p>
          <a:p>
            <a:endParaRPr lang="en-US" dirty="0"/>
          </a:p>
          <a:p>
            <a:r>
              <a:rPr lang="en-US" dirty="0"/>
              <a:t>Members: What attracted you to Rotary &amp; why do you stay?</a:t>
            </a:r>
          </a:p>
          <a:p>
            <a:endParaRPr lang="en-US" dirty="0"/>
          </a:p>
          <a:p>
            <a:r>
              <a:rPr lang="en-US" dirty="0"/>
              <a:t>Guests: What brought inspired you to join our discover Rotary event today?</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54070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23 February 1905, Paul P. Harris, Gustavus Loehr, Silvester Schiele, and Hiram E. Shorey gathered in Loehr’s office for what would become known as the first Rotary club meeting.</a:t>
            </a:r>
          </a:p>
          <a:p>
            <a:r>
              <a:rPr lang="en-US"/>
              <a:t>Harris’ desire for camaraderie among business associates brought together these four men and eventually led to an international organization of service and fellowship.</a:t>
            </a:r>
          </a:p>
          <a:p>
            <a:endParaRPr lang="en-US"/>
          </a:p>
          <a:p>
            <a:r>
              <a:rPr lang="en-US"/>
              <a:t>Since 1905, grown from 4 Rotarians in Chicago to 1.4 million Rotarians in 220 countries around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are a non-denominational and non-political organization comprised of community leaders who share a commitment to enhance our local community and communities throughout the world.  We help people in need with today’s most pressing challenges.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motto is “Service Above Self” – let that sink in for a moment</a:t>
            </a:r>
          </a:p>
          <a:p>
            <a:endParaRPr lang="en-US"/>
          </a:p>
          <a:p>
            <a:r>
              <a:rPr lang="en-US"/>
              <a:t>At meetings you will often be asked to join in reciting our 4-Way test</a:t>
            </a:r>
          </a:p>
          <a:p>
            <a:r>
              <a:rPr lang="en-US"/>
              <a:t>This is the litmus test that Rotarians should apply to their thoughts, what they say and their actions. </a:t>
            </a:r>
          </a:p>
          <a:p>
            <a:endParaRPr lang="en-US"/>
          </a:p>
          <a:p>
            <a:r>
              <a:rPr lang="en-US"/>
              <a:t>Let’s practice, join me in the 4-way Test of the things we think, say and do</a:t>
            </a:r>
          </a:p>
          <a:p>
            <a:r>
              <a:rPr lang="en-US"/>
              <a:t>Is it the truth?</a:t>
            </a:r>
          </a:p>
          <a:p>
            <a:r>
              <a:rPr lang="en-US"/>
              <a:t>Is it fair to all concerned?</a:t>
            </a:r>
          </a:p>
          <a:p>
            <a:r>
              <a:rPr lang="en-US"/>
              <a:t>Will it build goodwill and better friendships?</a:t>
            </a:r>
          </a:p>
          <a:p>
            <a:r>
              <a:rPr lang="en-US"/>
              <a:t>Will it be beneficial to all concerned?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Rotary’s non-profit foundation, The Rotary Foundation focuses on “Doing Good in the World” as it promotes world understanding and peace. </a:t>
            </a:r>
          </a:p>
          <a:p>
            <a:endParaRPr lang="en-US"/>
          </a:p>
          <a:p>
            <a:r>
              <a:rPr lang="en-US"/>
              <a:t>It has received from CHARITY NAVAGATOR  their highest rating of  Four Star for 15 consecutive years. </a:t>
            </a:r>
          </a:p>
          <a:p>
            <a:endParaRPr lang="en-US"/>
          </a:p>
          <a:p>
            <a:r>
              <a:rPr lang="en-US"/>
              <a:t>It has earned this recognition for adhering to sector best practices and executing its mission in a financially efficient way, demonstrating both strong financial health and commitment to accountability and transparency.</a:t>
            </a:r>
          </a:p>
          <a:p>
            <a:endParaRPr lang="en-US"/>
          </a:p>
          <a:p>
            <a:r>
              <a:rPr lang="en-US"/>
              <a:t>Since it was founded at the 1917 Convention,  more than 107 years ago, the Foundation has spent more than $4 billion on life-changing, sustainable projects that support our Seven (7) Areas of Focus.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Rotary has been working to eradicate polio for more than 35 years. Our goal of ridding the world of this disease is closer than ever &amp; END POLIO NOW is Rotary’s #1 PRIORITY.</a:t>
            </a:r>
          </a:p>
          <a:p>
            <a:endParaRPr lang="en-US"/>
          </a:p>
          <a:p>
            <a:r>
              <a:rPr lang="en-US"/>
              <a:t>As a founding partner of the Global Polio Eradication Initiative, we've reduced polio cases by 99.9 percent since our first project to vaccinate 6 million children in the Philippines in 1979.</a:t>
            </a:r>
          </a:p>
          <a:p>
            <a:endParaRPr lang="en-US"/>
          </a:p>
          <a:p>
            <a:r>
              <a:rPr lang="en-US"/>
              <a:t>Rotary members have contributed more than $2.1 billion and countless volunteer hours to protect nearly 3 billion children in 122 countries from this paralyzing disease. </a:t>
            </a:r>
          </a:p>
          <a:p>
            <a:endParaRPr lang="en-US"/>
          </a:p>
          <a:p>
            <a:r>
              <a:rPr lang="en-US"/>
              <a:t>Rotary’s advocacy efforts have played a role in decisions by governments to contribute more than $10 billion to the effort.</a:t>
            </a:r>
          </a:p>
          <a:p>
            <a:endParaRPr lang="en-US"/>
          </a:p>
          <a:p>
            <a:r>
              <a:rPr lang="en-US"/>
              <a:t>Today, the wild polio virus remains endemic in only Afghanistan and Pakistan with only six cases in Afghanistan and six cases in Pakistan in 2023.  But it’s crucial to continue working to keep other countries polio-free. </a:t>
            </a:r>
          </a:p>
          <a:p>
            <a:endParaRPr lang="en-US"/>
          </a:p>
          <a:p>
            <a:r>
              <a:rPr lang="en-US"/>
              <a:t>If all eradication efforts stopped today, within 10 years, polio could paralyze as many as 200,000 children each year.</a:t>
            </a:r>
          </a:p>
          <a:p>
            <a:endParaRPr lang="en-US"/>
          </a:p>
          <a:p>
            <a:r>
              <a:rPr lang="en-US"/>
              <a:t>Polio Plus was launched in 1985 and has resulted in a 99.9% reduction in the number of Polio cases world-wide. </a:t>
            </a:r>
          </a:p>
          <a:p>
            <a:endParaRPr lang="en-US"/>
          </a:p>
          <a:p>
            <a:r>
              <a:rPr lang="en-US"/>
              <a:t>The Bill &amp; Melinda Gates Foundation joined Rotary in 2017 a commitment of  $450 million to help End Polio.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 to </a:t>
            </a:r>
            <a:r>
              <a:rPr lang="en-US" dirty="0" err="1"/>
              <a:t>My.Rotary.org</a:t>
            </a:r>
            <a:r>
              <a:rPr lang="en-US" dirty="0"/>
              <a:t> &gt; Brand Center and create a simplified white &amp; gold version of your club logo to replace the placeholder logo. Once you have your club logo, click on the place holder &gt; Picture Format in the menu &gt; Change Picture &gt; Select your new logo file.</a:t>
            </a:r>
          </a:p>
          <a:p>
            <a:endParaRPr lang="en-US" dirty="0"/>
          </a:p>
          <a:p>
            <a:r>
              <a:rPr lang="en-US" dirty="0"/>
              <a:t>Get 3 (square 600x600) images that show your club in action. Use service projects, fundraisers and social events that you can talk about. Click on each of the circles, Go to Shape Format in the menu &gt; Shape Fill &gt; Picture to replace the image with one of your own.</a:t>
            </a:r>
          </a:p>
          <a:p>
            <a:endParaRPr lang="en-US" dirty="0"/>
          </a:p>
          <a:p>
            <a:r>
              <a:rPr lang="en-US" dirty="0"/>
              <a:t>Update the slide with your district &amp; club info.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4.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jpe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4.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35.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14.sv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E64171C-2E2A-E02F-1284-DC1315544D17}"/>
              </a:ext>
            </a:extLst>
          </p:cNvPr>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2" name="Freeform 2"/>
          <p:cNvSpPr/>
          <p:nvPr/>
        </p:nvSpPr>
        <p:spPr>
          <a:xfrm>
            <a:off x="3493371" y="5681403"/>
            <a:ext cx="11301259" cy="2330885"/>
          </a:xfrm>
          <a:custGeom>
            <a:avLst/>
            <a:gdLst/>
            <a:ahLst/>
            <a:cxnLst/>
            <a:rect l="l" t="t" r="r" b="b"/>
            <a:pathLst>
              <a:path w="11301259" h="2330885">
                <a:moveTo>
                  <a:pt x="0" y="0"/>
                </a:moveTo>
                <a:lnTo>
                  <a:pt x="11301258" y="0"/>
                </a:lnTo>
                <a:lnTo>
                  <a:pt x="11301258" y="2330885"/>
                </a:lnTo>
                <a:lnTo>
                  <a:pt x="0" y="2330885"/>
                </a:lnTo>
                <a:lnTo>
                  <a:pt x="0" y="0"/>
                </a:lnTo>
                <a:close/>
              </a:path>
            </a:pathLst>
          </a:custGeom>
          <a:blipFill>
            <a:blip r:embed="rId4"/>
            <a:stretch>
              <a:fillRect/>
            </a:stretch>
          </a:blipFill>
        </p:spPr>
        <p:txBody>
          <a:bodyPr/>
          <a:lstStyle/>
          <a:p>
            <a:endParaRPr lang="en-US"/>
          </a:p>
        </p:txBody>
      </p:sp>
      <p:sp>
        <p:nvSpPr>
          <p:cNvPr id="3" name="TextBox 3"/>
          <p:cNvSpPr txBox="1"/>
          <p:nvPr/>
        </p:nvSpPr>
        <p:spPr>
          <a:xfrm>
            <a:off x="1007938" y="1466149"/>
            <a:ext cx="16272123" cy="4215254"/>
          </a:xfrm>
          <a:prstGeom prst="rect">
            <a:avLst/>
          </a:prstGeom>
        </p:spPr>
        <p:txBody>
          <a:bodyPr wrap="square" lIns="0" tIns="0" rIns="0" bIns="0" rtlCol="0" anchor="t">
            <a:spAutoFit/>
          </a:bodyPr>
          <a:lstStyle/>
          <a:p>
            <a:pPr algn="ctr">
              <a:lnSpc>
                <a:spcPts val="33838"/>
              </a:lnSpc>
              <a:spcBef>
                <a:spcPct val="0"/>
              </a:spcBef>
            </a:pPr>
            <a:r>
              <a:rPr lang="en-US" sz="24170" dirty="0">
                <a:solidFill>
                  <a:srgbClr val="FFFFFF"/>
                </a:solidFill>
                <a:latin typeface="Permanent Marker"/>
                <a:ea typeface="Permanent Marker"/>
                <a:cs typeface="Permanent Marker"/>
                <a:sym typeface="Permanent Marker"/>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0" y="0"/>
            <a:ext cx="7379291" cy="7379291"/>
            <a:chOff x="0" y="0"/>
            <a:chExt cx="13884457" cy="13884457"/>
          </a:xfrm>
        </p:grpSpPr>
        <p:sp>
          <p:nvSpPr>
            <p:cNvPr id="4" name="Freeform 4"/>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p>
              <a:endParaRPr lang="en-US"/>
            </a:p>
          </p:txBody>
        </p:sp>
        <p:sp>
          <p:nvSpPr>
            <p:cNvPr id="5" name="Freeform 5"/>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4320" r="-4320"/>
              </a:stretch>
            </a:blipFill>
          </p:spPr>
          <p:txBody>
            <a:bodyPr/>
            <a:lstStyle/>
            <a:p>
              <a:endParaRPr lang="en-US"/>
            </a:p>
          </p:txBody>
        </p:sp>
      </p:grpSp>
      <p:sp>
        <p:nvSpPr>
          <p:cNvPr id="6" name="Freeform 6"/>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5"/>
            <a:stretch>
              <a:fillRect/>
            </a:stretch>
          </a:blipFill>
        </p:spPr>
        <p:txBody>
          <a:bodyPr/>
          <a:lstStyle/>
          <a:p>
            <a:endParaRPr lang="en-US"/>
          </a:p>
        </p:txBody>
      </p:sp>
      <p:sp>
        <p:nvSpPr>
          <p:cNvPr id="7" name="Freeform 7"/>
          <p:cNvSpPr/>
          <p:nvPr/>
        </p:nvSpPr>
        <p:spPr>
          <a:xfrm>
            <a:off x="15971335" y="522690"/>
            <a:ext cx="1000611" cy="1108710"/>
          </a:xfrm>
          <a:custGeom>
            <a:avLst/>
            <a:gdLst/>
            <a:ahLst/>
            <a:cxnLst/>
            <a:rect l="l" t="t" r="r" b="b"/>
            <a:pathLst>
              <a:path w="1000611" h="1108710">
                <a:moveTo>
                  <a:pt x="0" y="0"/>
                </a:moveTo>
                <a:lnTo>
                  <a:pt x="1000611" y="0"/>
                </a:lnTo>
                <a:lnTo>
                  <a:pt x="1000611" y="1108710"/>
                </a:lnTo>
                <a:lnTo>
                  <a:pt x="0" y="1108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971335" y="2004073"/>
            <a:ext cx="1000611" cy="865528"/>
          </a:xfrm>
          <a:custGeom>
            <a:avLst/>
            <a:gdLst/>
            <a:ahLst/>
            <a:cxnLst/>
            <a:rect l="l" t="t" r="r" b="b"/>
            <a:pathLst>
              <a:path w="1000611" h="865528">
                <a:moveTo>
                  <a:pt x="0" y="0"/>
                </a:moveTo>
                <a:lnTo>
                  <a:pt x="1000611" y="0"/>
                </a:lnTo>
                <a:lnTo>
                  <a:pt x="1000611" y="865528"/>
                </a:lnTo>
                <a:lnTo>
                  <a:pt x="0" y="865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971335" y="3241076"/>
            <a:ext cx="1000611" cy="1000611"/>
          </a:xfrm>
          <a:custGeom>
            <a:avLst/>
            <a:gdLst/>
            <a:ahLst/>
            <a:cxnLst/>
            <a:rect l="l" t="t" r="r" b="b"/>
            <a:pathLst>
              <a:path w="1000611" h="1000611">
                <a:moveTo>
                  <a:pt x="0" y="0"/>
                </a:moveTo>
                <a:lnTo>
                  <a:pt x="1000611" y="0"/>
                </a:lnTo>
                <a:lnTo>
                  <a:pt x="1000611" y="1000611"/>
                </a:lnTo>
                <a:lnTo>
                  <a:pt x="0" y="10006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971335" y="4453495"/>
            <a:ext cx="1000611" cy="1189433"/>
          </a:xfrm>
          <a:custGeom>
            <a:avLst/>
            <a:gdLst/>
            <a:ahLst/>
            <a:cxnLst/>
            <a:rect l="l" t="t" r="r" b="b"/>
            <a:pathLst>
              <a:path w="1000611" h="1189433">
                <a:moveTo>
                  <a:pt x="0" y="0"/>
                </a:moveTo>
                <a:lnTo>
                  <a:pt x="1000611" y="0"/>
                </a:lnTo>
                <a:lnTo>
                  <a:pt x="1000611" y="1189433"/>
                </a:lnTo>
                <a:lnTo>
                  <a:pt x="0" y="11894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5971335" y="5853482"/>
            <a:ext cx="1000611" cy="1003119"/>
          </a:xfrm>
          <a:custGeom>
            <a:avLst/>
            <a:gdLst/>
            <a:ahLst/>
            <a:cxnLst/>
            <a:rect l="l" t="t" r="r" b="b"/>
            <a:pathLst>
              <a:path w="1000611" h="1003119">
                <a:moveTo>
                  <a:pt x="0" y="0"/>
                </a:moveTo>
                <a:lnTo>
                  <a:pt x="1000611" y="0"/>
                </a:lnTo>
                <a:lnTo>
                  <a:pt x="1000611" y="1003119"/>
                </a:lnTo>
                <a:lnTo>
                  <a:pt x="0" y="10031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7514544" y="628417"/>
            <a:ext cx="8108312" cy="811530"/>
          </a:xfrm>
          <a:prstGeom prst="rect">
            <a:avLst/>
          </a:prstGeom>
        </p:spPr>
        <p:txBody>
          <a:bodyPr wrap="square" lIns="0" tIns="0" rIns="0" bIns="0" rtlCol="0" anchor="t">
            <a:spAutoFit/>
          </a:bodyPr>
          <a:lstStyle/>
          <a:p>
            <a:pPr algn="r">
              <a:lnSpc>
                <a:spcPts val="6719"/>
              </a:lnSpc>
            </a:pPr>
            <a:r>
              <a:rPr lang="en-US" sz="4800" b="1" dirty="0">
                <a:solidFill>
                  <a:srgbClr val="FFFFFF"/>
                </a:solidFill>
                <a:latin typeface="Open Sans Condensed Bold"/>
                <a:ea typeface="Open Sans Condensed Bold"/>
                <a:cs typeface="Open Sans Condensed Bold"/>
                <a:sym typeface="Open Sans Condensed Bold"/>
              </a:rPr>
              <a:t>Life-Long Friendships</a:t>
            </a:r>
          </a:p>
        </p:txBody>
      </p:sp>
      <p:sp>
        <p:nvSpPr>
          <p:cNvPr id="13" name="TextBox 13"/>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14" name="TextBox 14"/>
          <p:cNvSpPr txBox="1"/>
          <p:nvPr/>
        </p:nvSpPr>
        <p:spPr>
          <a:xfrm>
            <a:off x="4001450" y="8868494"/>
            <a:ext cx="5148155"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WHY JOIN?</a:t>
            </a:r>
          </a:p>
        </p:txBody>
      </p:sp>
      <p:sp>
        <p:nvSpPr>
          <p:cNvPr id="15" name="TextBox 15"/>
          <p:cNvSpPr txBox="1"/>
          <p:nvPr/>
        </p:nvSpPr>
        <p:spPr>
          <a:xfrm>
            <a:off x="7514544" y="1988210"/>
            <a:ext cx="8108311" cy="811530"/>
          </a:xfrm>
          <a:prstGeom prst="rect">
            <a:avLst/>
          </a:prstGeom>
        </p:spPr>
        <p:txBody>
          <a:bodyPr wrap="square" lIns="0" tIns="0" rIns="0" bIns="0" rtlCol="0" anchor="t">
            <a:spAutoFit/>
          </a:bodyPr>
          <a:lstStyle/>
          <a:p>
            <a:pPr algn="r">
              <a:lnSpc>
                <a:spcPts val="6719"/>
              </a:lnSpc>
            </a:pPr>
            <a:r>
              <a:rPr lang="en-US" sz="4800" b="1" dirty="0">
                <a:solidFill>
                  <a:srgbClr val="FFFFFF"/>
                </a:solidFill>
                <a:latin typeface="Open Sans Condensed Bold"/>
                <a:ea typeface="Open Sans Condensed Bold"/>
                <a:cs typeface="Open Sans Condensed Bold"/>
                <a:sym typeface="Open Sans Condensed Bold"/>
              </a:rPr>
              <a:t>Service to Others</a:t>
            </a:r>
          </a:p>
        </p:txBody>
      </p:sp>
      <p:sp>
        <p:nvSpPr>
          <p:cNvPr id="16" name="TextBox 16"/>
          <p:cNvSpPr txBox="1"/>
          <p:nvPr/>
        </p:nvSpPr>
        <p:spPr>
          <a:xfrm>
            <a:off x="7514544" y="3292754"/>
            <a:ext cx="8108311" cy="811530"/>
          </a:xfrm>
          <a:prstGeom prst="rect">
            <a:avLst/>
          </a:prstGeom>
        </p:spPr>
        <p:txBody>
          <a:bodyPr wrap="square" lIns="0" tIns="0" rIns="0" bIns="0" rtlCol="0" anchor="t">
            <a:spAutoFit/>
          </a:bodyPr>
          <a:lstStyle/>
          <a:p>
            <a:pPr algn="r">
              <a:lnSpc>
                <a:spcPts val="6719"/>
              </a:lnSpc>
            </a:pPr>
            <a:r>
              <a:rPr lang="en-US" sz="4800" b="1" dirty="0">
                <a:solidFill>
                  <a:srgbClr val="FFFFFF"/>
                </a:solidFill>
                <a:latin typeface="Open Sans Condensed Bold"/>
                <a:ea typeface="Open Sans Condensed Bold"/>
                <a:cs typeface="Open Sans Condensed Bold"/>
                <a:sym typeface="Open Sans Condensed Bold"/>
              </a:rPr>
              <a:t>Professional Networking</a:t>
            </a:r>
          </a:p>
        </p:txBody>
      </p:sp>
      <p:sp>
        <p:nvSpPr>
          <p:cNvPr id="17" name="TextBox 17"/>
          <p:cNvSpPr txBox="1"/>
          <p:nvPr/>
        </p:nvSpPr>
        <p:spPr>
          <a:xfrm>
            <a:off x="7514544" y="4599584"/>
            <a:ext cx="8108311" cy="811530"/>
          </a:xfrm>
          <a:prstGeom prst="rect">
            <a:avLst/>
          </a:prstGeom>
        </p:spPr>
        <p:txBody>
          <a:bodyPr wrap="square" lIns="0" tIns="0" rIns="0" bIns="0" rtlCol="0" anchor="t">
            <a:spAutoFit/>
          </a:bodyPr>
          <a:lstStyle/>
          <a:p>
            <a:pPr algn="r">
              <a:lnSpc>
                <a:spcPts val="6719"/>
              </a:lnSpc>
            </a:pPr>
            <a:r>
              <a:rPr lang="en-US" sz="4800" b="1" dirty="0">
                <a:solidFill>
                  <a:srgbClr val="FFFFFF"/>
                </a:solidFill>
                <a:latin typeface="Open Sans Condensed Bold"/>
                <a:ea typeface="Open Sans Condensed Bold"/>
                <a:cs typeface="Open Sans Condensed Bold"/>
                <a:sym typeface="Open Sans Condensed Bold"/>
              </a:rPr>
              <a:t>Leadership Development</a:t>
            </a:r>
          </a:p>
        </p:txBody>
      </p:sp>
      <p:sp>
        <p:nvSpPr>
          <p:cNvPr id="18" name="TextBox 18"/>
          <p:cNvSpPr txBox="1"/>
          <p:nvPr/>
        </p:nvSpPr>
        <p:spPr>
          <a:xfrm>
            <a:off x="7514544" y="5906414"/>
            <a:ext cx="8108311" cy="811530"/>
          </a:xfrm>
          <a:prstGeom prst="rect">
            <a:avLst/>
          </a:prstGeom>
        </p:spPr>
        <p:txBody>
          <a:bodyPr wrap="square" lIns="0" tIns="0" rIns="0" bIns="0" rtlCol="0" anchor="t">
            <a:spAutoFit/>
          </a:bodyPr>
          <a:lstStyle/>
          <a:p>
            <a:pPr algn="r">
              <a:lnSpc>
                <a:spcPts val="6719"/>
              </a:lnSpc>
            </a:pPr>
            <a:r>
              <a:rPr lang="en-US" sz="4800" b="1" dirty="0">
                <a:solidFill>
                  <a:srgbClr val="FFFFFF"/>
                </a:solidFill>
                <a:latin typeface="Open Sans Condensed Bold"/>
                <a:ea typeface="Open Sans Condensed Bold"/>
                <a:cs typeface="Open Sans Condensed Bold"/>
                <a:sym typeface="Open Sans Condensed Bold"/>
              </a:rPr>
              <a:t>Personal Growth</a:t>
            </a:r>
          </a:p>
        </p:txBody>
      </p:sp>
      <p:sp>
        <p:nvSpPr>
          <p:cNvPr id="19" name="TextBox 19"/>
          <p:cNvSpPr txBox="1"/>
          <p:nvPr/>
        </p:nvSpPr>
        <p:spPr>
          <a:xfrm>
            <a:off x="8534400" y="7774762"/>
            <a:ext cx="8666146" cy="1455420"/>
          </a:xfrm>
          <a:prstGeom prst="rect">
            <a:avLst/>
          </a:prstGeom>
        </p:spPr>
        <p:txBody>
          <a:bodyPr wrap="square" lIns="0" tIns="0" rIns="0" bIns="0" rtlCol="0" anchor="t">
            <a:spAutoFit/>
          </a:bodyPr>
          <a:lstStyle/>
          <a:p>
            <a:pPr algn="ctr">
              <a:lnSpc>
                <a:spcPts val="5879"/>
              </a:lnSpc>
            </a:pPr>
            <a:r>
              <a:rPr lang="en-US" sz="4199" i="1" dirty="0">
                <a:solidFill>
                  <a:srgbClr val="FFFFFF"/>
                </a:solidFill>
                <a:latin typeface="Open Sans Condensed Italics"/>
                <a:ea typeface="Open Sans Condensed Italics"/>
                <a:cs typeface="Open Sans Condensed Italics"/>
                <a:sym typeface="Open Sans Condensed Italics"/>
              </a:rPr>
              <a:t>“I joined Rotary to make new friends,</a:t>
            </a:r>
          </a:p>
          <a:p>
            <a:pPr algn="ctr">
              <a:lnSpc>
                <a:spcPts val="5879"/>
              </a:lnSpc>
            </a:pPr>
            <a:r>
              <a:rPr lang="en-US" sz="4199" i="1" dirty="0">
                <a:solidFill>
                  <a:srgbClr val="FFFFFF"/>
                </a:solidFill>
                <a:latin typeface="Open Sans Condensed Italics"/>
                <a:ea typeface="Open Sans Condensed Italics"/>
                <a:cs typeface="Open Sans Condensed Italics"/>
                <a:sym typeface="Open Sans Condensed Italics"/>
              </a:rPr>
              <a:t>I stayed to change the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a:off x="-3563911" y="0"/>
            <a:ext cx="8606355" cy="3235873"/>
          </a:xfrm>
          <a:custGeom>
            <a:avLst/>
            <a:gdLst/>
            <a:ahLst/>
            <a:cxnLst/>
            <a:rect l="l" t="t" r="r" b="b"/>
            <a:pathLst>
              <a:path w="8606355" h="3235873">
                <a:moveTo>
                  <a:pt x="0" y="0"/>
                </a:moveTo>
                <a:lnTo>
                  <a:pt x="8606355" y="0"/>
                </a:lnTo>
                <a:lnTo>
                  <a:pt x="8606355" y="3235873"/>
                </a:lnTo>
                <a:lnTo>
                  <a:pt x="0" y="3235873"/>
                </a:lnTo>
                <a:lnTo>
                  <a:pt x="0" y="0"/>
                </a:lnTo>
                <a:close/>
              </a:path>
            </a:pathLst>
          </a:custGeom>
          <a:blipFill>
            <a:blip r:embed="rId4"/>
            <a:stretch>
              <a:fillRect t="-22294" b="-22294"/>
            </a:stretch>
          </a:blipFill>
        </p:spPr>
        <p:txBody>
          <a:bodyPr/>
          <a:lstStyle/>
          <a:p>
            <a:endParaRPr lang="en-US"/>
          </a:p>
        </p:txBody>
      </p:sp>
      <p:sp>
        <p:nvSpPr>
          <p:cNvPr id="13" name="Freeform 13"/>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5"/>
            <a:stretch>
              <a:fillRect/>
            </a:stretch>
          </a:blipFill>
        </p:spPr>
        <p:txBody>
          <a:bodyPr/>
          <a:lstStyle/>
          <a:p>
            <a:endParaRPr lang="en-US"/>
          </a:p>
        </p:txBody>
      </p:sp>
      <p:sp>
        <p:nvSpPr>
          <p:cNvPr id="14" name="Freeform 14"/>
          <p:cNvSpPr/>
          <p:nvPr/>
        </p:nvSpPr>
        <p:spPr>
          <a:xfrm>
            <a:off x="1028700" y="2821298"/>
            <a:ext cx="918590" cy="918590"/>
          </a:xfrm>
          <a:custGeom>
            <a:avLst/>
            <a:gdLst/>
            <a:ahLst/>
            <a:cxnLst/>
            <a:rect l="l" t="t" r="r" b="b"/>
            <a:pathLst>
              <a:path w="918590" h="918590">
                <a:moveTo>
                  <a:pt x="0" y="0"/>
                </a:moveTo>
                <a:lnTo>
                  <a:pt x="918590" y="0"/>
                </a:lnTo>
                <a:lnTo>
                  <a:pt x="918590" y="918590"/>
                </a:lnTo>
                <a:lnTo>
                  <a:pt x="0" y="9185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031580" y="6335231"/>
            <a:ext cx="918590" cy="918590"/>
          </a:xfrm>
          <a:custGeom>
            <a:avLst/>
            <a:gdLst/>
            <a:ahLst/>
            <a:cxnLst/>
            <a:rect l="l" t="t" r="r" b="b"/>
            <a:pathLst>
              <a:path w="918590" h="918590">
                <a:moveTo>
                  <a:pt x="0" y="0"/>
                </a:moveTo>
                <a:lnTo>
                  <a:pt x="918590" y="0"/>
                </a:lnTo>
                <a:lnTo>
                  <a:pt x="918590" y="918590"/>
                </a:lnTo>
                <a:lnTo>
                  <a:pt x="0" y="9185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031580" y="7510996"/>
            <a:ext cx="918590" cy="918590"/>
          </a:xfrm>
          <a:custGeom>
            <a:avLst/>
            <a:gdLst/>
            <a:ahLst/>
            <a:cxnLst/>
            <a:rect l="l" t="t" r="r" b="b"/>
            <a:pathLst>
              <a:path w="918590" h="918590">
                <a:moveTo>
                  <a:pt x="0" y="0"/>
                </a:moveTo>
                <a:lnTo>
                  <a:pt x="918590" y="0"/>
                </a:lnTo>
                <a:lnTo>
                  <a:pt x="918590" y="918590"/>
                </a:lnTo>
                <a:lnTo>
                  <a:pt x="0" y="9185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031580" y="3991036"/>
            <a:ext cx="915709" cy="915709"/>
          </a:xfrm>
          <a:custGeom>
            <a:avLst/>
            <a:gdLst/>
            <a:ahLst/>
            <a:cxnLst/>
            <a:rect l="l" t="t" r="r" b="b"/>
            <a:pathLst>
              <a:path w="915709" h="915709">
                <a:moveTo>
                  <a:pt x="0" y="0"/>
                </a:moveTo>
                <a:lnTo>
                  <a:pt x="915710" y="0"/>
                </a:lnTo>
                <a:lnTo>
                  <a:pt x="915710" y="915709"/>
                </a:lnTo>
                <a:lnTo>
                  <a:pt x="0" y="9157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1031580" y="5159467"/>
            <a:ext cx="918590" cy="918590"/>
          </a:xfrm>
          <a:custGeom>
            <a:avLst/>
            <a:gdLst/>
            <a:ahLst/>
            <a:cxnLst/>
            <a:rect l="l" t="t" r="r" b="b"/>
            <a:pathLst>
              <a:path w="918590" h="918590">
                <a:moveTo>
                  <a:pt x="0" y="0"/>
                </a:moveTo>
                <a:lnTo>
                  <a:pt x="918590" y="0"/>
                </a:lnTo>
                <a:lnTo>
                  <a:pt x="918590" y="918589"/>
                </a:lnTo>
                <a:lnTo>
                  <a:pt x="0" y="918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TextBox 19"/>
          <p:cNvSpPr txBox="1"/>
          <p:nvPr/>
        </p:nvSpPr>
        <p:spPr>
          <a:xfrm>
            <a:off x="2395360" y="2831966"/>
            <a:ext cx="5148155" cy="811530"/>
          </a:xfrm>
          <a:prstGeom prst="rect">
            <a:avLst/>
          </a:prstGeom>
        </p:spPr>
        <p:txBody>
          <a:bodyPr lIns="0" tIns="0" rIns="0" bIns="0" rtlCol="0" anchor="t">
            <a:spAutoFit/>
          </a:bodyPr>
          <a:lstStyle/>
          <a:p>
            <a:pPr algn="l">
              <a:lnSpc>
                <a:spcPts val="6719"/>
              </a:lnSpc>
            </a:pPr>
            <a:r>
              <a:rPr lang="en-US" sz="4800" b="1">
                <a:solidFill>
                  <a:srgbClr val="FFFFFF"/>
                </a:solidFill>
                <a:latin typeface="Open Sans Condensed Bold"/>
                <a:ea typeface="Open Sans Condensed Bold"/>
                <a:cs typeface="Open Sans Condensed Bold"/>
                <a:sym typeface="Open Sans Condensed Bold"/>
              </a:rPr>
              <a:t>Discover Rotary</a:t>
            </a:r>
          </a:p>
        </p:txBody>
      </p:sp>
      <p:sp>
        <p:nvSpPr>
          <p:cNvPr id="20" name="TextBox 20"/>
          <p:cNvSpPr txBox="1"/>
          <p:nvPr/>
        </p:nvSpPr>
        <p:spPr>
          <a:xfrm>
            <a:off x="2395360" y="4001050"/>
            <a:ext cx="5963403" cy="811530"/>
          </a:xfrm>
          <a:prstGeom prst="rect">
            <a:avLst/>
          </a:prstGeom>
        </p:spPr>
        <p:txBody>
          <a:bodyPr lIns="0" tIns="0" rIns="0" bIns="0" rtlCol="0" anchor="t">
            <a:spAutoFit/>
          </a:bodyPr>
          <a:lstStyle/>
          <a:p>
            <a:pPr algn="l">
              <a:lnSpc>
                <a:spcPts val="6719"/>
              </a:lnSpc>
            </a:pPr>
            <a:r>
              <a:rPr lang="en-US" sz="4800" b="1">
                <a:solidFill>
                  <a:srgbClr val="FFFFFF"/>
                </a:solidFill>
                <a:latin typeface="Open Sans Condensed Bold"/>
                <a:ea typeface="Open Sans Condensed Bold"/>
                <a:cs typeface="Open Sans Condensed Bold"/>
                <a:sym typeface="Open Sans Condensed Bold"/>
              </a:rPr>
              <a:t>Attend 3 Meetings</a:t>
            </a:r>
          </a:p>
        </p:txBody>
      </p:sp>
      <p:sp>
        <p:nvSpPr>
          <p:cNvPr id="21" name="TextBox 21"/>
          <p:cNvSpPr txBox="1"/>
          <p:nvPr/>
        </p:nvSpPr>
        <p:spPr>
          <a:xfrm>
            <a:off x="2395360" y="5170134"/>
            <a:ext cx="6748640" cy="811530"/>
          </a:xfrm>
          <a:prstGeom prst="rect">
            <a:avLst/>
          </a:prstGeom>
        </p:spPr>
        <p:txBody>
          <a:bodyPr wrap="square" lIns="0" tIns="0" rIns="0" bIns="0" rtlCol="0" anchor="t">
            <a:spAutoFit/>
          </a:bodyPr>
          <a:lstStyle/>
          <a:p>
            <a:pPr algn="l">
              <a:lnSpc>
                <a:spcPts val="6719"/>
              </a:lnSpc>
            </a:pPr>
            <a:r>
              <a:rPr lang="en-US" sz="4800" b="1" dirty="0">
                <a:solidFill>
                  <a:srgbClr val="FFFFFF"/>
                </a:solidFill>
                <a:latin typeface="Open Sans Condensed Bold"/>
                <a:ea typeface="Open Sans Condensed Bold"/>
                <a:cs typeface="Open Sans Condensed Bold"/>
                <a:sym typeface="Open Sans Condensed Bold"/>
              </a:rPr>
              <a:t>Application Process</a:t>
            </a:r>
          </a:p>
        </p:txBody>
      </p:sp>
      <p:sp>
        <p:nvSpPr>
          <p:cNvPr id="22" name="TextBox 22"/>
          <p:cNvSpPr txBox="1"/>
          <p:nvPr/>
        </p:nvSpPr>
        <p:spPr>
          <a:xfrm>
            <a:off x="2395360" y="6317048"/>
            <a:ext cx="5765797" cy="811530"/>
          </a:xfrm>
          <a:prstGeom prst="rect">
            <a:avLst/>
          </a:prstGeom>
        </p:spPr>
        <p:txBody>
          <a:bodyPr lIns="0" tIns="0" rIns="0" bIns="0" rtlCol="0" anchor="t">
            <a:spAutoFit/>
          </a:bodyPr>
          <a:lstStyle/>
          <a:p>
            <a:pPr algn="l">
              <a:lnSpc>
                <a:spcPts val="6719"/>
              </a:lnSpc>
            </a:pPr>
            <a:r>
              <a:rPr lang="en-US" sz="4800" b="1" dirty="0">
                <a:solidFill>
                  <a:srgbClr val="FFFFFF"/>
                </a:solidFill>
                <a:latin typeface="Open Sans Condensed Bold"/>
                <a:ea typeface="Open Sans Condensed Bold"/>
                <a:cs typeface="Open Sans Condensed Bold"/>
                <a:sym typeface="Open Sans Condensed Bold"/>
              </a:rPr>
              <a:t>Orientation</a:t>
            </a:r>
          </a:p>
        </p:txBody>
      </p:sp>
      <p:sp>
        <p:nvSpPr>
          <p:cNvPr id="23" name="TextBox 23"/>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24" name="TextBox 24"/>
          <p:cNvSpPr txBox="1"/>
          <p:nvPr/>
        </p:nvSpPr>
        <p:spPr>
          <a:xfrm>
            <a:off x="4001450" y="8868494"/>
            <a:ext cx="826675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JOIN OUR CLUB</a:t>
            </a:r>
          </a:p>
        </p:txBody>
      </p:sp>
      <p:sp>
        <p:nvSpPr>
          <p:cNvPr id="25" name="TextBox 25"/>
          <p:cNvSpPr txBox="1"/>
          <p:nvPr/>
        </p:nvSpPr>
        <p:spPr>
          <a:xfrm>
            <a:off x="2395360" y="7521663"/>
            <a:ext cx="6748640" cy="811530"/>
          </a:xfrm>
          <a:prstGeom prst="rect">
            <a:avLst/>
          </a:prstGeom>
        </p:spPr>
        <p:txBody>
          <a:bodyPr wrap="square" lIns="0" tIns="0" rIns="0" bIns="0" rtlCol="0" anchor="t">
            <a:spAutoFit/>
          </a:bodyPr>
          <a:lstStyle/>
          <a:p>
            <a:pPr algn="l">
              <a:lnSpc>
                <a:spcPts val="6719"/>
              </a:lnSpc>
            </a:pPr>
            <a:r>
              <a:rPr lang="en-US" sz="4800" b="1" dirty="0">
                <a:solidFill>
                  <a:srgbClr val="FFFFFF"/>
                </a:solidFill>
                <a:latin typeface="Open Sans Condensed Bold"/>
                <a:ea typeface="Open Sans Condensed Bold"/>
                <a:cs typeface="Open Sans Condensed Bold"/>
                <a:sym typeface="Open Sans Condensed Bold"/>
              </a:rPr>
              <a:t>Induction Ceremony</a:t>
            </a:r>
          </a:p>
        </p:txBody>
      </p:sp>
      <p:sp>
        <p:nvSpPr>
          <p:cNvPr id="26" name="Oval 25">
            <a:extLst>
              <a:ext uri="{FF2B5EF4-FFF2-40B4-BE49-F238E27FC236}">
                <a16:creationId xmlns:a16="http://schemas.microsoft.com/office/drawing/2014/main" id="{4DD41419-46EF-EE48-260A-4171EE3B8B36}"/>
              </a:ext>
            </a:extLst>
          </p:cNvPr>
          <p:cNvSpPr/>
          <p:nvPr/>
        </p:nvSpPr>
        <p:spPr>
          <a:xfrm>
            <a:off x="7988705" y="589562"/>
            <a:ext cx="5029200" cy="5029200"/>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89B3CF-055A-0BD9-429A-602AC699A002}"/>
              </a:ext>
            </a:extLst>
          </p:cNvPr>
          <p:cNvSpPr/>
          <p:nvPr/>
        </p:nvSpPr>
        <p:spPr>
          <a:xfrm>
            <a:off x="13203857" y="5163444"/>
            <a:ext cx="5029200" cy="5029200"/>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53CB535-59C2-8174-7010-2030B303CD68}"/>
              </a:ext>
            </a:extLst>
          </p:cNvPr>
          <p:cNvSpPr/>
          <p:nvPr/>
        </p:nvSpPr>
        <p:spPr>
          <a:xfrm>
            <a:off x="12452553" y="-467477"/>
            <a:ext cx="6400800" cy="6400800"/>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0" y="1466149"/>
            <a:ext cx="18288000" cy="4215254"/>
          </a:xfrm>
          <a:prstGeom prst="rect">
            <a:avLst/>
          </a:prstGeom>
        </p:spPr>
        <p:txBody>
          <a:bodyPr lIns="0" tIns="0" rIns="0" bIns="0" rtlCol="0" anchor="t">
            <a:spAutoFit/>
          </a:bodyPr>
          <a:lstStyle/>
          <a:p>
            <a:pPr algn="ctr">
              <a:lnSpc>
                <a:spcPts val="33838"/>
              </a:lnSpc>
              <a:spcBef>
                <a:spcPct val="0"/>
              </a:spcBef>
            </a:pPr>
            <a:r>
              <a:rPr lang="en-US" sz="24170">
                <a:solidFill>
                  <a:srgbClr val="FFFFFF"/>
                </a:solidFill>
                <a:latin typeface="Permanent Marker"/>
                <a:ea typeface="Permanent Marker"/>
                <a:cs typeface="Permanent Marker"/>
                <a:sym typeface="Permanent Marker"/>
              </a:rPr>
              <a:t>Thank You!</a:t>
            </a:r>
          </a:p>
        </p:txBody>
      </p:sp>
      <p:sp>
        <p:nvSpPr>
          <p:cNvPr id="5" name="TextBox 5"/>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6" name="TextBox 6"/>
          <p:cNvSpPr txBox="1"/>
          <p:nvPr/>
        </p:nvSpPr>
        <p:spPr>
          <a:xfrm>
            <a:off x="4001450" y="8868494"/>
            <a:ext cx="6105940"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8_002_PeopleofActionPSACutdown90_EN">
            <a:hlinkClick r:id="" action="ppaction://media"/>
            <a:extLst>
              <a:ext uri="{FF2B5EF4-FFF2-40B4-BE49-F238E27FC236}">
                <a16:creationId xmlns:a16="http://schemas.microsoft.com/office/drawing/2014/main" id="{DB2194FA-5B55-C97C-F559-0F0A45D498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4763"/>
            <a:ext cx="18288000" cy="10287000"/>
          </a:xfrm>
          <a:prstGeom prst="rect">
            <a:avLst/>
          </a:prstGeom>
        </p:spPr>
      </p:pic>
    </p:spTree>
    <p:extLst>
      <p:ext uri="{BB962C8B-B14F-4D97-AF65-F5344CB8AC3E}">
        <p14:creationId xmlns:p14="http://schemas.microsoft.com/office/powerpoint/2010/main" val="397769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58AF51C4-E5A2-F6AA-04AE-7A22468D691B}"/>
              </a:ext>
            </a:extLst>
          </p:cNvPr>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grpSp>
        <p:nvGrpSpPr>
          <p:cNvPr id="2" name="Group 2"/>
          <p:cNvGrpSpPr/>
          <p:nvPr/>
        </p:nvGrpSpPr>
        <p:grpSpPr>
          <a:xfrm>
            <a:off x="0" y="1599499"/>
            <a:ext cx="18288000" cy="5066510"/>
            <a:chOff x="-2443560" y="-533400"/>
            <a:chExt cx="24384000" cy="6755346"/>
          </a:xfrm>
        </p:grpSpPr>
        <p:sp>
          <p:nvSpPr>
            <p:cNvPr id="3" name="TextBox 3"/>
            <p:cNvSpPr txBox="1"/>
            <p:nvPr/>
          </p:nvSpPr>
          <p:spPr>
            <a:xfrm>
              <a:off x="0" y="-533400"/>
              <a:ext cx="19496881" cy="5442539"/>
            </a:xfrm>
            <a:prstGeom prst="rect">
              <a:avLst/>
            </a:prstGeom>
          </p:spPr>
          <p:txBody>
            <a:bodyPr lIns="0" tIns="0" rIns="0" bIns="0" rtlCol="0" anchor="t">
              <a:spAutoFit/>
            </a:bodyPr>
            <a:lstStyle/>
            <a:p>
              <a:pPr algn="ctr">
                <a:lnSpc>
                  <a:spcPts val="33838"/>
                </a:lnSpc>
                <a:spcBef>
                  <a:spcPct val="0"/>
                </a:spcBef>
              </a:pPr>
              <a:r>
                <a:rPr lang="en-US" sz="24170">
                  <a:solidFill>
                    <a:srgbClr val="FFFFFF"/>
                  </a:solidFill>
                  <a:latin typeface="Permanent Marker"/>
                  <a:ea typeface="Permanent Marker"/>
                  <a:cs typeface="Permanent Marker"/>
                  <a:sym typeface="Permanent Marker"/>
                </a:rPr>
                <a:t>DISCOVER</a:t>
              </a:r>
            </a:p>
          </p:txBody>
        </p:sp>
        <p:sp>
          <p:nvSpPr>
            <p:cNvPr id="4" name="TextBox 4"/>
            <p:cNvSpPr txBox="1"/>
            <p:nvPr/>
          </p:nvSpPr>
          <p:spPr>
            <a:xfrm>
              <a:off x="-2443560" y="4785314"/>
              <a:ext cx="24384000" cy="1436632"/>
            </a:xfrm>
            <a:prstGeom prst="rect">
              <a:avLst/>
            </a:prstGeom>
          </p:spPr>
          <p:txBody>
            <a:bodyPr wrap="square" lIns="0" tIns="0" rIns="0" bIns="0" rtlCol="0" anchor="t">
              <a:spAutoFit/>
            </a:bodyPr>
            <a:lstStyle/>
            <a:p>
              <a:pPr algn="ctr">
                <a:lnSpc>
                  <a:spcPts val="8959"/>
                </a:lnSpc>
              </a:pPr>
              <a:r>
                <a:rPr lang="en-US" sz="6000" b="1" dirty="0">
                  <a:solidFill>
                    <a:srgbClr val="FFFFFF"/>
                  </a:solidFill>
                  <a:latin typeface="Open Sans Condensed Bold"/>
                  <a:ea typeface="Open Sans Condensed Bold"/>
                  <a:cs typeface="Open Sans Condensed Bold"/>
                  <a:sym typeface="Open Sans Condensed Bold"/>
                </a:rPr>
                <a:t>WHO WE ARE | WHAT WE DO | LOCAL IMPACT</a:t>
              </a:r>
            </a:p>
          </p:txBody>
        </p:sp>
      </p:grpSp>
      <p:sp>
        <p:nvSpPr>
          <p:cNvPr id="6" name="Freeform 3">
            <a:extLst>
              <a:ext uri="{FF2B5EF4-FFF2-40B4-BE49-F238E27FC236}">
                <a16:creationId xmlns:a16="http://schemas.microsoft.com/office/drawing/2014/main" id="{D8489C6E-1A14-1312-DF2A-2DF4D86C6DC1}"/>
              </a:ext>
            </a:extLst>
          </p:cNvPr>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l="-9294" r="-9294"/>
            </a:stretch>
          </a:blipFill>
        </p:spPr>
        <p:txBody>
          <a:bodyPr/>
          <a:lstStyle/>
          <a:p>
            <a:endParaRPr lang="en-US"/>
          </a:p>
        </p:txBody>
      </p:sp>
      <p:sp>
        <p:nvSpPr>
          <p:cNvPr id="3" name="Freeform 3"/>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5" name="TextBox 5"/>
          <p:cNvSpPr txBox="1"/>
          <p:nvPr/>
        </p:nvSpPr>
        <p:spPr>
          <a:xfrm>
            <a:off x="4001450" y="8868494"/>
            <a:ext cx="598075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WHO WE ARE</a:t>
            </a:r>
          </a:p>
        </p:txBody>
      </p:sp>
      <p:sp>
        <p:nvSpPr>
          <p:cNvPr id="6" name="TextBox 6"/>
          <p:cNvSpPr txBox="1"/>
          <p:nvPr/>
        </p:nvSpPr>
        <p:spPr>
          <a:xfrm>
            <a:off x="14424687" y="6976592"/>
            <a:ext cx="3187153" cy="613410"/>
          </a:xfrm>
          <a:prstGeom prst="rect">
            <a:avLst/>
          </a:prstGeom>
        </p:spPr>
        <p:txBody>
          <a:bodyPr lIns="0" tIns="0" rIns="0" bIns="0" rtlCol="0" anchor="t">
            <a:spAutoFit/>
          </a:bodyPr>
          <a:lstStyle/>
          <a:p>
            <a:pPr algn="ctr">
              <a:lnSpc>
                <a:spcPts val="5040"/>
              </a:lnSpc>
            </a:pPr>
            <a:r>
              <a:rPr lang="en-US" sz="3600">
                <a:solidFill>
                  <a:srgbClr val="FFFFFF"/>
                </a:solidFill>
                <a:latin typeface="Open Sans Condensed"/>
                <a:ea typeface="Open Sans Condensed"/>
                <a:cs typeface="Open Sans Condensed"/>
                <a:sym typeface="Open Sans Condensed"/>
              </a:rPr>
              <a:t>Paul Harris</a:t>
            </a:r>
          </a:p>
        </p:txBody>
      </p:sp>
      <p:sp>
        <p:nvSpPr>
          <p:cNvPr id="7" name="TextBox 7"/>
          <p:cNvSpPr txBox="1"/>
          <p:nvPr/>
        </p:nvSpPr>
        <p:spPr>
          <a:xfrm>
            <a:off x="10302543" y="6976592"/>
            <a:ext cx="3187153" cy="613410"/>
          </a:xfrm>
          <a:prstGeom prst="rect">
            <a:avLst/>
          </a:prstGeom>
        </p:spPr>
        <p:txBody>
          <a:bodyPr lIns="0" tIns="0" rIns="0" bIns="0" rtlCol="0" anchor="t">
            <a:spAutoFit/>
          </a:bodyPr>
          <a:lstStyle/>
          <a:p>
            <a:pPr algn="ctr">
              <a:lnSpc>
                <a:spcPts val="5040"/>
              </a:lnSpc>
            </a:pPr>
            <a:r>
              <a:rPr lang="en-US" sz="3600">
                <a:solidFill>
                  <a:srgbClr val="FFFFFF"/>
                </a:solidFill>
                <a:latin typeface="Open Sans Condensed"/>
                <a:ea typeface="Open Sans Condensed"/>
                <a:cs typeface="Open Sans Condensed"/>
                <a:sym typeface="Open Sans Condensed"/>
              </a:rPr>
              <a:t>Hiram Shorey</a:t>
            </a:r>
          </a:p>
        </p:txBody>
      </p:sp>
      <p:sp>
        <p:nvSpPr>
          <p:cNvPr id="8" name="TextBox 8"/>
          <p:cNvSpPr txBox="1"/>
          <p:nvPr/>
        </p:nvSpPr>
        <p:spPr>
          <a:xfrm>
            <a:off x="5409217" y="6976592"/>
            <a:ext cx="3187153" cy="613410"/>
          </a:xfrm>
          <a:prstGeom prst="rect">
            <a:avLst/>
          </a:prstGeom>
        </p:spPr>
        <p:txBody>
          <a:bodyPr lIns="0" tIns="0" rIns="0" bIns="0" rtlCol="0" anchor="t">
            <a:spAutoFit/>
          </a:bodyPr>
          <a:lstStyle/>
          <a:p>
            <a:pPr algn="ctr">
              <a:lnSpc>
                <a:spcPts val="5040"/>
              </a:lnSpc>
            </a:pPr>
            <a:r>
              <a:rPr lang="en-US" sz="3600">
                <a:solidFill>
                  <a:srgbClr val="FFFFFF"/>
                </a:solidFill>
                <a:latin typeface="Open Sans Condensed"/>
                <a:ea typeface="Open Sans Condensed"/>
                <a:cs typeface="Open Sans Condensed"/>
                <a:sym typeface="Open Sans Condensed"/>
              </a:rPr>
              <a:t>Silvester Schiele</a:t>
            </a:r>
          </a:p>
        </p:txBody>
      </p:sp>
      <p:sp>
        <p:nvSpPr>
          <p:cNvPr id="9" name="TextBox 9"/>
          <p:cNvSpPr txBox="1"/>
          <p:nvPr/>
        </p:nvSpPr>
        <p:spPr>
          <a:xfrm>
            <a:off x="517090" y="6976592"/>
            <a:ext cx="3187153" cy="613410"/>
          </a:xfrm>
          <a:prstGeom prst="rect">
            <a:avLst/>
          </a:prstGeom>
        </p:spPr>
        <p:txBody>
          <a:bodyPr lIns="0" tIns="0" rIns="0" bIns="0" rtlCol="0" anchor="t">
            <a:spAutoFit/>
          </a:bodyPr>
          <a:lstStyle/>
          <a:p>
            <a:pPr algn="ctr">
              <a:lnSpc>
                <a:spcPts val="5040"/>
              </a:lnSpc>
            </a:pPr>
            <a:r>
              <a:rPr lang="en-US" sz="3600">
                <a:solidFill>
                  <a:srgbClr val="FFFFFF"/>
                </a:solidFill>
                <a:latin typeface="Open Sans Condensed"/>
                <a:ea typeface="Open Sans Condensed"/>
                <a:cs typeface="Open Sans Condensed"/>
                <a:sym typeface="Open Sans Condensed"/>
              </a:rPr>
              <a:t>Gustavus Loehr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5" name="TextBox 5"/>
          <p:cNvSpPr txBox="1"/>
          <p:nvPr/>
        </p:nvSpPr>
        <p:spPr>
          <a:xfrm>
            <a:off x="4001450" y="8868494"/>
            <a:ext cx="5148155"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OUR VISION</a:t>
            </a:r>
          </a:p>
        </p:txBody>
      </p:sp>
      <p:grpSp>
        <p:nvGrpSpPr>
          <p:cNvPr id="6" name="Group 6"/>
          <p:cNvGrpSpPr/>
          <p:nvPr/>
        </p:nvGrpSpPr>
        <p:grpSpPr>
          <a:xfrm>
            <a:off x="1095070" y="476250"/>
            <a:ext cx="16507130" cy="7563670"/>
            <a:chOff x="-382128" y="-190500"/>
            <a:chExt cx="21081685" cy="10084893"/>
          </a:xfrm>
        </p:grpSpPr>
        <p:sp>
          <p:nvSpPr>
            <p:cNvPr id="7" name="TextBox 7"/>
            <p:cNvSpPr txBox="1"/>
            <p:nvPr/>
          </p:nvSpPr>
          <p:spPr>
            <a:xfrm>
              <a:off x="5220556" y="-190500"/>
              <a:ext cx="8700914" cy="2211311"/>
            </a:xfrm>
            <a:prstGeom prst="rect">
              <a:avLst/>
            </a:prstGeom>
          </p:spPr>
          <p:txBody>
            <a:bodyPr lIns="0" tIns="0" rIns="0" bIns="0" rtlCol="0" anchor="t">
              <a:spAutoFit/>
            </a:bodyPr>
            <a:lstStyle/>
            <a:p>
              <a:pPr algn="r">
                <a:lnSpc>
                  <a:spcPts val="13971"/>
                </a:lnSpc>
                <a:spcBef>
                  <a:spcPct val="0"/>
                </a:spcBef>
              </a:pPr>
              <a:r>
                <a:rPr lang="en-US" sz="9979" b="1" spc="-399">
                  <a:solidFill>
                    <a:srgbClr val="FFFFFF"/>
                  </a:solidFill>
                  <a:latin typeface="Open Sans Bold"/>
                  <a:ea typeface="Open Sans Bold"/>
                  <a:cs typeface="Open Sans Bold"/>
                  <a:sym typeface="Open Sans Bold"/>
                </a:rPr>
                <a:t>TOGETHER,</a:t>
              </a:r>
            </a:p>
          </p:txBody>
        </p:sp>
        <p:sp>
          <p:nvSpPr>
            <p:cNvPr id="8" name="TextBox 8"/>
            <p:cNvSpPr txBox="1"/>
            <p:nvPr/>
          </p:nvSpPr>
          <p:spPr>
            <a:xfrm>
              <a:off x="14079359" y="661802"/>
              <a:ext cx="6620198" cy="1105656"/>
            </a:xfrm>
            <a:prstGeom prst="rect">
              <a:avLst/>
            </a:prstGeom>
          </p:spPr>
          <p:txBody>
            <a:bodyPr lIns="0" tIns="0" rIns="0" bIns="0" rtlCol="0" anchor="t">
              <a:spAutoFit/>
            </a:bodyPr>
            <a:lstStyle/>
            <a:p>
              <a:pPr algn="r">
                <a:lnSpc>
                  <a:spcPts val="6985"/>
                </a:lnSpc>
                <a:spcBef>
                  <a:spcPct val="0"/>
                </a:spcBef>
              </a:pPr>
              <a:r>
                <a:rPr lang="en-US" sz="4989" b="1" spc="-199">
                  <a:solidFill>
                    <a:srgbClr val="FFFFFF"/>
                  </a:solidFill>
                  <a:latin typeface="Open Sans Bold"/>
                  <a:ea typeface="Open Sans Bold"/>
                  <a:cs typeface="Open Sans Bold"/>
                  <a:sym typeface="Open Sans Bold"/>
                </a:rPr>
                <a:t>WE SEE A WORLD</a:t>
              </a:r>
            </a:p>
          </p:txBody>
        </p:sp>
        <p:sp>
          <p:nvSpPr>
            <p:cNvPr id="9" name="TextBox 9"/>
            <p:cNvSpPr txBox="1"/>
            <p:nvPr/>
          </p:nvSpPr>
          <p:spPr>
            <a:xfrm>
              <a:off x="3201326" y="1855186"/>
              <a:ext cx="5909206" cy="2211311"/>
            </a:xfrm>
            <a:prstGeom prst="rect">
              <a:avLst/>
            </a:prstGeom>
          </p:spPr>
          <p:txBody>
            <a:bodyPr lIns="0" tIns="0" rIns="0" bIns="0" rtlCol="0" anchor="t">
              <a:spAutoFit/>
            </a:bodyPr>
            <a:lstStyle/>
            <a:p>
              <a:pPr algn="r">
                <a:lnSpc>
                  <a:spcPts val="13971"/>
                </a:lnSpc>
                <a:spcBef>
                  <a:spcPct val="0"/>
                </a:spcBef>
              </a:pPr>
              <a:r>
                <a:rPr lang="en-US" sz="9979" b="1" spc="-399">
                  <a:solidFill>
                    <a:srgbClr val="FFFFFF"/>
                  </a:solidFill>
                  <a:latin typeface="Open Sans Bold"/>
                  <a:ea typeface="Open Sans Bold"/>
                  <a:cs typeface="Open Sans Bold"/>
                  <a:sym typeface="Open Sans Bold"/>
                </a:rPr>
                <a:t>PEOPLE</a:t>
              </a:r>
            </a:p>
          </p:txBody>
        </p:sp>
        <p:sp>
          <p:nvSpPr>
            <p:cNvPr id="10" name="TextBox 10"/>
            <p:cNvSpPr txBox="1"/>
            <p:nvPr/>
          </p:nvSpPr>
          <p:spPr>
            <a:xfrm>
              <a:off x="-382128" y="2777541"/>
              <a:ext cx="3180851" cy="1117913"/>
            </a:xfrm>
            <a:prstGeom prst="rect">
              <a:avLst/>
            </a:prstGeom>
          </p:spPr>
          <p:txBody>
            <a:bodyPr wrap="square" lIns="0" tIns="0" rIns="0" bIns="0" rtlCol="0" anchor="t">
              <a:spAutoFit/>
            </a:bodyPr>
            <a:lstStyle/>
            <a:p>
              <a:pPr algn="r">
                <a:lnSpc>
                  <a:spcPts val="6985"/>
                </a:lnSpc>
                <a:spcBef>
                  <a:spcPct val="0"/>
                </a:spcBef>
              </a:pPr>
              <a:r>
                <a:rPr lang="en-US" sz="4989" b="1" spc="-199" dirty="0">
                  <a:solidFill>
                    <a:srgbClr val="FFFFFF"/>
                  </a:solidFill>
                  <a:latin typeface="Open Sans Bold"/>
                  <a:ea typeface="Open Sans Bold"/>
                  <a:cs typeface="Open Sans Bold"/>
                  <a:sym typeface="Open Sans Bold"/>
                </a:rPr>
                <a:t>WHERE</a:t>
              </a:r>
            </a:p>
          </p:txBody>
        </p:sp>
        <p:sp>
          <p:nvSpPr>
            <p:cNvPr id="11" name="TextBox 11"/>
            <p:cNvSpPr txBox="1"/>
            <p:nvPr/>
          </p:nvSpPr>
          <p:spPr>
            <a:xfrm>
              <a:off x="9413263" y="2777541"/>
              <a:ext cx="9768364" cy="1105656"/>
            </a:xfrm>
            <a:prstGeom prst="rect">
              <a:avLst/>
            </a:prstGeom>
          </p:spPr>
          <p:txBody>
            <a:bodyPr lIns="0" tIns="0" rIns="0" bIns="0" rtlCol="0" anchor="t">
              <a:spAutoFit/>
            </a:bodyPr>
            <a:lstStyle/>
            <a:p>
              <a:pPr algn="l">
                <a:lnSpc>
                  <a:spcPts val="6985"/>
                </a:lnSpc>
                <a:spcBef>
                  <a:spcPct val="0"/>
                </a:spcBef>
              </a:pPr>
              <a:r>
                <a:rPr lang="en-US" sz="4989" b="1" spc="-199">
                  <a:solidFill>
                    <a:srgbClr val="FFFFFF"/>
                  </a:solidFill>
                  <a:latin typeface="Open Sans Bold"/>
                  <a:ea typeface="Open Sans Bold"/>
                  <a:cs typeface="Open Sans Bold"/>
                  <a:sym typeface="Open Sans Bold"/>
                </a:rPr>
                <a:t>UNITE AND TAKE ACTION</a:t>
              </a:r>
            </a:p>
          </p:txBody>
        </p:sp>
        <p:sp>
          <p:nvSpPr>
            <p:cNvPr id="12" name="TextBox 12"/>
            <p:cNvSpPr txBox="1"/>
            <p:nvPr/>
          </p:nvSpPr>
          <p:spPr>
            <a:xfrm>
              <a:off x="6487640" y="3875997"/>
              <a:ext cx="5824217" cy="2211311"/>
            </a:xfrm>
            <a:prstGeom prst="rect">
              <a:avLst/>
            </a:prstGeom>
          </p:spPr>
          <p:txBody>
            <a:bodyPr lIns="0" tIns="0" rIns="0" bIns="0" rtlCol="0" anchor="t">
              <a:spAutoFit/>
            </a:bodyPr>
            <a:lstStyle/>
            <a:p>
              <a:pPr algn="r">
                <a:lnSpc>
                  <a:spcPts val="13971"/>
                </a:lnSpc>
                <a:spcBef>
                  <a:spcPct val="0"/>
                </a:spcBef>
              </a:pPr>
              <a:r>
                <a:rPr lang="en-US" sz="9979" b="1" spc="-399" dirty="0">
                  <a:solidFill>
                    <a:srgbClr val="FFFFFF"/>
                  </a:solidFill>
                  <a:latin typeface="Open Sans Bold"/>
                  <a:ea typeface="Open Sans Bold"/>
                  <a:cs typeface="Open Sans Bold"/>
                  <a:sym typeface="Open Sans Bold"/>
                </a:rPr>
                <a:t>CREATE</a:t>
              </a:r>
            </a:p>
          </p:txBody>
        </p:sp>
        <p:sp>
          <p:nvSpPr>
            <p:cNvPr id="13" name="TextBox 13"/>
            <p:cNvSpPr txBox="1"/>
            <p:nvPr/>
          </p:nvSpPr>
          <p:spPr>
            <a:xfrm>
              <a:off x="5158542" y="4798352"/>
              <a:ext cx="1094267" cy="1105656"/>
            </a:xfrm>
            <a:prstGeom prst="rect">
              <a:avLst/>
            </a:prstGeom>
          </p:spPr>
          <p:txBody>
            <a:bodyPr lIns="0" tIns="0" rIns="0" bIns="0" rtlCol="0" anchor="t">
              <a:spAutoFit/>
            </a:bodyPr>
            <a:lstStyle/>
            <a:p>
              <a:pPr algn="r">
                <a:lnSpc>
                  <a:spcPts val="6985"/>
                </a:lnSpc>
                <a:spcBef>
                  <a:spcPct val="0"/>
                </a:spcBef>
              </a:pPr>
              <a:r>
                <a:rPr lang="en-US" sz="4989" b="1" spc="-199">
                  <a:solidFill>
                    <a:srgbClr val="FFFFFF"/>
                  </a:solidFill>
                  <a:latin typeface="Open Sans Bold"/>
                  <a:ea typeface="Open Sans Bold"/>
                  <a:cs typeface="Open Sans Bold"/>
                  <a:sym typeface="Open Sans Bold"/>
                </a:rPr>
                <a:t>TO</a:t>
              </a:r>
            </a:p>
          </p:txBody>
        </p:sp>
        <p:sp>
          <p:nvSpPr>
            <p:cNvPr id="14" name="TextBox 14"/>
            <p:cNvSpPr txBox="1"/>
            <p:nvPr/>
          </p:nvSpPr>
          <p:spPr>
            <a:xfrm>
              <a:off x="12618983" y="4798352"/>
              <a:ext cx="3356925" cy="1105656"/>
            </a:xfrm>
            <a:prstGeom prst="rect">
              <a:avLst/>
            </a:prstGeom>
          </p:spPr>
          <p:txBody>
            <a:bodyPr lIns="0" tIns="0" rIns="0" bIns="0" rtlCol="0" anchor="t">
              <a:spAutoFit/>
            </a:bodyPr>
            <a:lstStyle/>
            <a:p>
              <a:pPr algn="l">
                <a:lnSpc>
                  <a:spcPts val="6985"/>
                </a:lnSpc>
                <a:spcBef>
                  <a:spcPct val="0"/>
                </a:spcBef>
              </a:pPr>
              <a:r>
                <a:rPr lang="en-US" sz="4989" b="1" spc="-199">
                  <a:solidFill>
                    <a:srgbClr val="FFFFFF"/>
                  </a:solidFill>
                  <a:latin typeface="Open Sans Bold"/>
                  <a:ea typeface="Open Sans Bold"/>
                  <a:cs typeface="Open Sans Bold"/>
                  <a:sym typeface="Open Sans Bold"/>
                </a:rPr>
                <a:t>LASTING</a:t>
              </a:r>
            </a:p>
          </p:txBody>
        </p:sp>
        <p:sp>
          <p:nvSpPr>
            <p:cNvPr id="15" name="TextBox 15"/>
            <p:cNvSpPr txBox="1"/>
            <p:nvPr/>
          </p:nvSpPr>
          <p:spPr>
            <a:xfrm>
              <a:off x="1399361" y="5896808"/>
              <a:ext cx="7308567" cy="2235825"/>
            </a:xfrm>
            <a:prstGeom prst="rect">
              <a:avLst/>
            </a:prstGeom>
          </p:spPr>
          <p:txBody>
            <a:bodyPr wrap="square" lIns="0" tIns="0" rIns="0" bIns="0" rtlCol="0" anchor="t">
              <a:spAutoFit/>
            </a:bodyPr>
            <a:lstStyle/>
            <a:p>
              <a:pPr algn="r">
                <a:lnSpc>
                  <a:spcPts val="13971"/>
                </a:lnSpc>
                <a:spcBef>
                  <a:spcPct val="0"/>
                </a:spcBef>
              </a:pPr>
              <a:r>
                <a:rPr lang="en-US" sz="9979" b="1" spc="-399" dirty="0">
                  <a:solidFill>
                    <a:srgbClr val="FFFFFF"/>
                  </a:solidFill>
                  <a:latin typeface="Open Sans Bold"/>
                  <a:ea typeface="Open Sans Bold"/>
                  <a:cs typeface="Open Sans Bold"/>
                  <a:sym typeface="Open Sans Bold"/>
                </a:rPr>
                <a:t>CHANGE</a:t>
              </a:r>
            </a:p>
          </p:txBody>
        </p:sp>
        <p:sp>
          <p:nvSpPr>
            <p:cNvPr id="16" name="TextBox 16"/>
            <p:cNvSpPr txBox="1"/>
            <p:nvPr/>
          </p:nvSpPr>
          <p:spPr>
            <a:xfrm>
              <a:off x="9112794" y="6819164"/>
              <a:ext cx="7799454" cy="1105656"/>
            </a:xfrm>
            <a:prstGeom prst="rect">
              <a:avLst/>
            </a:prstGeom>
          </p:spPr>
          <p:txBody>
            <a:bodyPr lIns="0" tIns="0" rIns="0" bIns="0" rtlCol="0" anchor="t">
              <a:spAutoFit/>
            </a:bodyPr>
            <a:lstStyle/>
            <a:p>
              <a:pPr algn="l">
                <a:lnSpc>
                  <a:spcPts val="6985"/>
                </a:lnSpc>
                <a:spcBef>
                  <a:spcPct val="0"/>
                </a:spcBef>
              </a:pPr>
              <a:r>
                <a:rPr lang="en-US" sz="4989" b="1" spc="-199">
                  <a:solidFill>
                    <a:srgbClr val="FFFFFF"/>
                  </a:solidFill>
                  <a:latin typeface="Open Sans Bold"/>
                  <a:ea typeface="Open Sans Bold"/>
                  <a:cs typeface="Open Sans Bold"/>
                  <a:sym typeface="Open Sans Bold"/>
                </a:rPr>
                <a:t>ACROSS THE GLOBE,</a:t>
              </a:r>
            </a:p>
          </p:txBody>
        </p:sp>
        <p:sp>
          <p:nvSpPr>
            <p:cNvPr id="17" name="TextBox 17"/>
            <p:cNvSpPr txBox="1"/>
            <p:nvPr/>
          </p:nvSpPr>
          <p:spPr>
            <a:xfrm>
              <a:off x="1399361" y="8788737"/>
              <a:ext cx="16916098" cy="1105656"/>
            </a:xfrm>
            <a:prstGeom prst="rect">
              <a:avLst/>
            </a:prstGeom>
          </p:spPr>
          <p:txBody>
            <a:bodyPr lIns="0" tIns="0" rIns="0" bIns="0" rtlCol="0" anchor="t">
              <a:spAutoFit/>
            </a:bodyPr>
            <a:lstStyle/>
            <a:p>
              <a:pPr algn="l">
                <a:lnSpc>
                  <a:spcPts val="6985"/>
                </a:lnSpc>
                <a:spcBef>
                  <a:spcPct val="0"/>
                </a:spcBef>
              </a:pPr>
              <a:r>
                <a:rPr lang="en-US" sz="4989" b="1" spc="-199">
                  <a:solidFill>
                    <a:srgbClr val="FFFFFF"/>
                  </a:solidFill>
                  <a:latin typeface="Open Sans Bold"/>
                  <a:ea typeface="Open Sans Bold"/>
                  <a:cs typeface="Open Sans Bold"/>
                  <a:sym typeface="Open Sans Bold"/>
                </a:rPr>
                <a:t>IN OUR COMMUNITIES, AND IN OURSELVES.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1030"/>
        </a:solidFill>
        <a:effectLst/>
      </p:bgPr>
    </p:bg>
    <p:spTree>
      <p:nvGrpSpPr>
        <p:cNvPr id="1" name=""/>
        <p:cNvGrpSpPr/>
        <p:nvPr/>
      </p:nvGrpSpPr>
      <p:grpSpPr>
        <a:xfrm>
          <a:off x="0" y="0"/>
          <a:ext cx="0" cy="0"/>
          <a:chOff x="0" y="0"/>
          <a:chExt cx="0" cy="0"/>
        </a:xfrm>
      </p:grpSpPr>
      <p:sp>
        <p:nvSpPr>
          <p:cNvPr id="2" name="Freeform 2"/>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3"/>
            <a:stretch>
              <a:fillRect/>
            </a:stretch>
          </a:blipFill>
        </p:spPr>
        <p:txBody>
          <a:bodyPr/>
          <a:lstStyle/>
          <a:p>
            <a:endParaRPr lang="en-US"/>
          </a:p>
        </p:txBody>
      </p:sp>
      <p:sp>
        <p:nvSpPr>
          <p:cNvPr id="3" name="Freeform 3"/>
          <p:cNvSpPr/>
          <p:nvPr/>
        </p:nvSpPr>
        <p:spPr>
          <a:xfrm>
            <a:off x="0" y="699801"/>
            <a:ext cx="18288000" cy="7124700"/>
          </a:xfrm>
          <a:custGeom>
            <a:avLst/>
            <a:gdLst/>
            <a:ahLst/>
            <a:cxnLst/>
            <a:rect l="l" t="t" r="r" b="b"/>
            <a:pathLst>
              <a:path w="18288000" h="7124700">
                <a:moveTo>
                  <a:pt x="0" y="0"/>
                </a:moveTo>
                <a:lnTo>
                  <a:pt x="18288000" y="0"/>
                </a:lnTo>
                <a:lnTo>
                  <a:pt x="18288000" y="7124700"/>
                </a:lnTo>
                <a:lnTo>
                  <a:pt x="0" y="71247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5" name="TextBox 5"/>
          <p:cNvSpPr txBox="1"/>
          <p:nvPr/>
        </p:nvSpPr>
        <p:spPr>
          <a:xfrm>
            <a:off x="4001450" y="8868494"/>
            <a:ext cx="902875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SERVICE ABOVE SELF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4"/>
            <a:stretch>
              <a:fillRect/>
            </a:stretch>
          </a:blipFill>
        </p:spPr>
        <p:txBody>
          <a:bodyPr/>
          <a:lstStyle/>
          <a:p>
            <a:endParaRPr lang="en-US"/>
          </a:p>
        </p:txBody>
      </p:sp>
      <p:sp>
        <p:nvSpPr>
          <p:cNvPr id="4" name="Freeform 4"/>
          <p:cNvSpPr/>
          <p:nvPr/>
        </p:nvSpPr>
        <p:spPr>
          <a:xfrm>
            <a:off x="0" y="3234690"/>
            <a:ext cx="18288000" cy="3817620"/>
          </a:xfrm>
          <a:custGeom>
            <a:avLst/>
            <a:gdLst/>
            <a:ahLst/>
            <a:cxnLst/>
            <a:rect l="l" t="t" r="r" b="b"/>
            <a:pathLst>
              <a:path w="18288000" h="3817620">
                <a:moveTo>
                  <a:pt x="0" y="0"/>
                </a:moveTo>
                <a:lnTo>
                  <a:pt x="18288000" y="0"/>
                </a:lnTo>
                <a:lnTo>
                  <a:pt x="18288000" y="3817620"/>
                </a:lnTo>
                <a:lnTo>
                  <a:pt x="0" y="3817620"/>
                </a:lnTo>
                <a:lnTo>
                  <a:pt x="0" y="0"/>
                </a:lnTo>
                <a:close/>
              </a:path>
            </a:pathLst>
          </a:custGeom>
          <a:blipFill>
            <a:blip r:embed="rId5"/>
            <a:stretch>
              <a:fillRect/>
            </a:stretch>
          </a:blipFill>
        </p:spPr>
        <p:txBody>
          <a:bodyPr/>
          <a:lstStyle/>
          <a:p>
            <a:endParaRPr lang="en-US"/>
          </a:p>
        </p:txBody>
      </p:sp>
      <p:sp>
        <p:nvSpPr>
          <p:cNvPr id="5" name="Freeform 5"/>
          <p:cNvSpPr/>
          <p:nvPr/>
        </p:nvSpPr>
        <p:spPr>
          <a:xfrm>
            <a:off x="12963603" y="508281"/>
            <a:ext cx="4295697" cy="2015628"/>
          </a:xfrm>
          <a:custGeom>
            <a:avLst/>
            <a:gdLst/>
            <a:ahLst/>
            <a:cxnLst/>
            <a:rect l="l" t="t" r="r" b="b"/>
            <a:pathLst>
              <a:path w="4295697" h="2015628">
                <a:moveTo>
                  <a:pt x="0" y="0"/>
                </a:moveTo>
                <a:lnTo>
                  <a:pt x="4295697" y="0"/>
                </a:lnTo>
                <a:lnTo>
                  <a:pt x="4295697" y="2015628"/>
                </a:lnTo>
                <a:lnTo>
                  <a:pt x="0" y="201562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7" name="TextBox 7"/>
          <p:cNvSpPr txBox="1"/>
          <p:nvPr/>
        </p:nvSpPr>
        <p:spPr>
          <a:xfrm>
            <a:off x="4001450" y="8868494"/>
            <a:ext cx="674275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WHAT WE DO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07648" y="0"/>
            <a:ext cx="13863806" cy="10286050"/>
          </a:xfrm>
          <a:custGeom>
            <a:avLst/>
            <a:gdLst/>
            <a:ahLst/>
            <a:cxnLst/>
            <a:rect l="l" t="t" r="r" b="b"/>
            <a:pathLst>
              <a:path w="13863806" h="10286050">
                <a:moveTo>
                  <a:pt x="0" y="0"/>
                </a:moveTo>
                <a:lnTo>
                  <a:pt x="13863806" y="0"/>
                </a:lnTo>
                <a:lnTo>
                  <a:pt x="13863806" y="10286050"/>
                </a:lnTo>
                <a:lnTo>
                  <a:pt x="0" y="10286050"/>
                </a:lnTo>
                <a:lnTo>
                  <a:pt x="0" y="0"/>
                </a:lnTo>
                <a:close/>
              </a:path>
            </a:pathLst>
          </a:custGeom>
          <a:blipFill>
            <a:blip r:embed="rId3"/>
            <a:stretch>
              <a:fillRect/>
            </a:stretch>
          </a:blipFill>
        </p:spPr>
        <p:txBody>
          <a:bodyPr/>
          <a:lstStyle/>
          <a:p>
            <a:endParaRPr lang="en-US"/>
          </a:p>
        </p:txBody>
      </p:sp>
      <p:sp>
        <p:nvSpPr>
          <p:cNvPr id="3" name="Freeform 3"/>
          <p:cNvSpPr/>
          <p:nvPr/>
        </p:nvSpPr>
        <p:spPr>
          <a:xfrm>
            <a:off x="0" y="0"/>
            <a:ext cx="10286050" cy="10286050"/>
          </a:xfrm>
          <a:custGeom>
            <a:avLst/>
            <a:gdLst/>
            <a:ahLst/>
            <a:cxnLst/>
            <a:rect l="l" t="t" r="r" b="b"/>
            <a:pathLst>
              <a:path w="10286050" h="10286050">
                <a:moveTo>
                  <a:pt x="0" y="0"/>
                </a:moveTo>
                <a:lnTo>
                  <a:pt x="10286050" y="0"/>
                </a:lnTo>
                <a:lnTo>
                  <a:pt x="10286050" y="10286050"/>
                </a:lnTo>
                <a:lnTo>
                  <a:pt x="0" y="10286050"/>
                </a:lnTo>
                <a:lnTo>
                  <a:pt x="0" y="0"/>
                </a:lnTo>
                <a:close/>
              </a:path>
            </a:pathLst>
          </a:custGeom>
          <a:blipFill>
            <a:blip r:embed="rId4"/>
            <a:stretch>
              <a:fillRect/>
            </a:stretch>
          </a:blipFill>
        </p:spPr>
        <p:txBody>
          <a:bodyPr/>
          <a:lstStyle/>
          <a:p>
            <a:endParaRPr lang="en-US"/>
          </a:p>
        </p:txBody>
      </p:sp>
      <p:sp>
        <p:nvSpPr>
          <p:cNvPr id="4" name="Freeform 4"/>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6" name="TextBox 6"/>
          <p:cNvSpPr txBox="1"/>
          <p:nvPr/>
        </p:nvSpPr>
        <p:spPr>
          <a:xfrm>
            <a:off x="4001450" y="8868494"/>
            <a:ext cx="628460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WHAT WE DO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16" name="Freeform 16"/>
          <p:cNvSpPr/>
          <p:nvPr/>
        </p:nvSpPr>
        <p:spPr>
          <a:xfrm>
            <a:off x="1028700" y="3235873"/>
            <a:ext cx="1095464" cy="768817"/>
          </a:xfrm>
          <a:custGeom>
            <a:avLst/>
            <a:gdLst/>
            <a:ahLst/>
            <a:cxnLst/>
            <a:rect l="l" t="t" r="r" b="b"/>
            <a:pathLst>
              <a:path w="1095464" h="768817">
                <a:moveTo>
                  <a:pt x="0" y="0"/>
                </a:moveTo>
                <a:lnTo>
                  <a:pt x="1095464" y="0"/>
                </a:lnTo>
                <a:lnTo>
                  <a:pt x="1095464" y="768817"/>
                </a:lnTo>
                <a:lnTo>
                  <a:pt x="0" y="768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1323422" y="5514975"/>
            <a:ext cx="506021" cy="768817"/>
          </a:xfrm>
          <a:custGeom>
            <a:avLst/>
            <a:gdLst/>
            <a:ahLst/>
            <a:cxnLst/>
            <a:rect l="l" t="t" r="r" b="b"/>
            <a:pathLst>
              <a:path w="506021" h="768817">
                <a:moveTo>
                  <a:pt x="0" y="0"/>
                </a:moveTo>
                <a:lnTo>
                  <a:pt x="506021" y="0"/>
                </a:lnTo>
                <a:lnTo>
                  <a:pt x="506021" y="768817"/>
                </a:lnTo>
                <a:lnTo>
                  <a:pt x="0" y="768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192024" y="4374683"/>
            <a:ext cx="768817" cy="768817"/>
          </a:xfrm>
          <a:custGeom>
            <a:avLst/>
            <a:gdLst/>
            <a:ahLst/>
            <a:cxnLst/>
            <a:rect l="l" t="t" r="r" b="b"/>
            <a:pathLst>
              <a:path w="768817" h="768817">
                <a:moveTo>
                  <a:pt x="0" y="0"/>
                </a:moveTo>
                <a:lnTo>
                  <a:pt x="768816" y="0"/>
                </a:lnTo>
                <a:lnTo>
                  <a:pt x="768816" y="768817"/>
                </a:lnTo>
                <a:lnTo>
                  <a:pt x="0" y="768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284003" y="6655267"/>
            <a:ext cx="584859" cy="779812"/>
          </a:xfrm>
          <a:custGeom>
            <a:avLst/>
            <a:gdLst/>
            <a:ahLst/>
            <a:cxnLst/>
            <a:rect l="l" t="t" r="r" b="b"/>
            <a:pathLst>
              <a:path w="584859" h="779812">
                <a:moveTo>
                  <a:pt x="0" y="0"/>
                </a:moveTo>
                <a:lnTo>
                  <a:pt x="584858" y="0"/>
                </a:lnTo>
                <a:lnTo>
                  <a:pt x="584858" y="779811"/>
                </a:lnTo>
                <a:lnTo>
                  <a:pt x="0" y="779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TextBox 20"/>
          <p:cNvSpPr txBox="1"/>
          <p:nvPr/>
        </p:nvSpPr>
        <p:spPr>
          <a:xfrm>
            <a:off x="2395360" y="3139153"/>
            <a:ext cx="5148155" cy="811530"/>
          </a:xfrm>
          <a:prstGeom prst="rect">
            <a:avLst/>
          </a:prstGeom>
        </p:spPr>
        <p:txBody>
          <a:bodyPr lIns="0" tIns="0" rIns="0" bIns="0" rtlCol="0" anchor="t">
            <a:spAutoFit/>
          </a:bodyPr>
          <a:lstStyle/>
          <a:p>
            <a:pPr algn="l">
              <a:lnSpc>
                <a:spcPts val="6719"/>
              </a:lnSpc>
            </a:pPr>
            <a:r>
              <a:rPr lang="en-US" sz="4800" b="1">
                <a:solidFill>
                  <a:srgbClr val="FFFFFF"/>
                </a:solidFill>
                <a:latin typeface="Open Sans Condensed Bold"/>
                <a:ea typeface="Open Sans Condensed Bold"/>
                <a:cs typeface="Open Sans Condensed Bold"/>
                <a:sym typeface="Open Sans Condensed Bold"/>
              </a:rPr>
              <a:t>District 0000</a:t>
            </a:r>
          </a:p>
        </p:txBody>
      </p:sp>
      <p:sp>
        <p:nvSpPr>
          <p:cNvPr id="21" name="TextBox 21"/>
          <p:cNvSpPr txBox="1"/>
          <p:nvPr/>
        </p:nvSpPr>
        <p:spPr>
          <a:xfrm>
            <a:off x="2395360" y="4310464"/>
            <a:ext cx="7089340" cy="811530"/>
          </a:xfrm>
          <a:prstGeom prst="rect">
            <a:avLst/>
          </a:prstGeom>
        </p:spPr>
        <p:txBody>
          <a:bodyPr wrap="square" lIns="0" tIns="0" rIns="0" bIns="0" rtlCol="0" anchor="t">
            <a:spAutoFit/>
          </a:bodyPr>
          <a:lstStyle/>
          <a:p>
            <a:pPr algn="l">
              <a:lnSpc>
                <a:spcPts val="6719"/>
              </a:lnSpc>
            </a:pPr>
            <a:r>
              <a:rPr lang="en-US" sz="4800" b="1" dirty="0">
                <a:solidFill>
                  <a:srgbClr val="FFFFFF"/>
                </a:solidFill>
                <a:latin typeface="Open Sans Condensed Bold"/>
                <a:ea typeface="Open Sans Condensed Bold"/>
                <a:cs typeface="Open Sans Condensed Bold"/>
                <a:sym typeface="Open Sans Condensed Bold"/>
              </a:rPr>
              <a:t>Day &amp; Time of Meeting</a:t>
            </a:r>
          </a:p>
        </p:txBody>
      </p:sp>
      <p:sp>
        <p:nvSpPr>
          <p:cNvPr id="22" name="TextBox 22"/>
          <p:cNvSpPr txBox="1"/>
          <p:nvPr/>
        </p:nvSpPr>
        <p:spPr>
          <a:xfrm>
            <a:off x="2395360" y="5465989"/>
            <a:ext cx="8272640" cy="811530"/>
          </a:xfrm>
          <a:prstGeom prst="rect">
            <a:avLst/>
          </a:prstGeom>
        </p:spPr>
        <p:txBody>
          <a:bodyPr wrap="square" lIns="0" tIns="0" rIns="0" bIns="0" rtlCol="0" anchor="t">
            <a:spAutoFit/>
          </a:bodyPr>
          <a:lstStyle/>
          <a:p>
            <a:pPr algn="l">
              <a:lnSpc>
                <a:spcPts val="6719"/>
              </a:lnSpc>
            </a:pPr>
            <a:r>
              <a:rPr lang="en-US" sz="4800" b="1" dirty="0">
                <a:solidFill>
                  <a:srgbClr val="FFFFFF"/>
                </a:solidFill>
                <a:latin typeface="Open Sans Condensed Bold"/>
                <a:ea typeface="Open Sans Condensed Bold"/>
                <a:cs typeface="Open Sans Condensed Bold"/>
                <a:sym typeface="Open Sans Condensed Bold"/>
              </a:rPr>
              <a:t>Location</a:t>
            </a:r>
          </a:p>
        </p:txBody>
      </p:sp>
      <p:sp>
        <p:nvSpPr>
          <p:cNvPr id="23" name="TextBox 23"/>
          <p:cNvSpPr txBox="1"/>
          <p:nvPr/>
        </p:nvSpPr>
        <p:spPr>
          <a:xfrm>
            <a:off x="2395360" y="6567086"/>
            <a:ext cx="5765797" cy="811530"/>
          </a:xfrm>
          <a:prstGeom prst="rect">
            <a:avLst/>
          </a:prstGeom>
        </p:spPr>
        <p:txBody>
          <a:bodyPr lIns="0" tIns="0" rIns="0" bIns="0" rtlCol="0" anchor="t">
            <a:spAutoFit/>
          </a:bodyPr>
          <a:lstStyle/>
          <a:p>
            <a:pPr algn="l">
              <a:lnSpc>
                <a:spcPts val="6719"/>
              </a:lnSpc>
            </a:pPr>
            <a:r>
              <a:rPr lang="en-US" sz="4800" b="1">
                <a:solidFill>
                  <a:srgbClr val="FFFFFF"/>
                </a:solidFill>
                <a:latin typeface="Open Sans Condensed Bold"/>
                <a:ea typeface="Open Sans Condensed Bold"/>
                <a:cs typeface="Open Sans Condensed Bold"/>
                <a:sym typeface="Open Sans Condensed Bold"/>
              </a:rPr>
              <a:t>$000.00 Dues</a:t>
            </a:r>
          </a:p>
        </p:txBody>
      </p:sp>
      <p:sp>
        <p:nvSpPr>
          <p:cNvPr id="24" name="Freeform 24"/>
          <p:cNvSpPr/>
          <p:nvPr/>
        </p:nvSpPr>
        <p:spPr>
          <a:xfrm>
            <a:off x="322932" y="8916069"/>
            <a:ext cx="2987918" cy="1123417"/>
          </a:xfrm>
          <a:custGeom>
            <a:avLst/>
            <a:gdLst/>
            <a:ahLst/>
            <a:cxnLst/>
            <a:rect l="l" t="t" r="r" b="b"/>
            <a:pathLst>
              <a:path w="2987918" h="1123417">
                <a:moveTo>
                  <a:pt x="0" y="0"/>
                </a:moveTo>
                <a:lnTo>
                  <a:pt x="2987918" y="0"/>
                </a:lnTo>
                <a:lnTo>
                  <a:pt x="2987918" y="1123416"/>
                </a:lnTo>
                <a:lnTo>
                  <a:pt x="0" y="1123416"/>
                </a:lnTo>
                <a:lnTo>
                  <a:pt x="0" y="0"/>
                </a:lnTo>
                <a:close/>
              </a:path>
            </a:pathLst>
          </a:custGeom>
          <a:blipFill>
            <a:blip r:embed="rId12"/>
            <a:stretch>
              <a:fillRect/>
            </a:stretch>
          </a:blipFill>
        </p:spPr>
        <p:txBody>
          <a:bodyPr/>
          <a:lstStyle/>
          <a:p>
            <a:endParaRPr lang="en-US"/>
          </a:p>
        </p:txBody>
      </p:sp>
      <p:sp>
        <p:nvSpPr>
          <p:cNvPr id="25" name="TextBox 25"/>
          <p:cNvSpPr txBox="1"/>
          <p:nvPr/>
        </p:nvSpPr>
        <p:spPr>
          <a:xfrm>
            <a:off x="3485200" y="8792244"/>
            <a:ext cx="344801" cy="1094740"/>
          </a:xfrm>
          <a:prstGeom prst="rect">
            <a:avLst/>
          </a:prstGeom>
        </p:spPr>
        <p:txBody>
          <a:bodyPr lIns="0" tIns="0" rIns="0" bIns="0" rtlCol="0" anchor="t">
            <a:spAutoFit/>
          </a:bodyPr>
          <a:lstStyle/>
          <a:p>
            <a:pPr algn="l">
              <a:lnSpc>
                <a:spcPts val="8959"/>
              </a:lnSpc>
            </a:pPr>
            <a:r>
              <a:rPr lang="en-US" sz="6399" b="1">
                <a:solidFill>
                  <a:srgbClr val="FFFFFF"/>
                </a:solidFill>
                <a:latin typeface="Open Sans Condensed Bold"/>
                <a:ea typeface="Open Sans Condensed Bold"/>
                <a:cs typeface="Open Sans Condensed Bold"/>
                <a:sym typeface="Open Sans Condensed Bold"/>
              </a:rPr>
              <a:t>|</a:t>
            </a:r>
          </a:p>
        </p:txBody>
      </p:sp>
      <p:sp>
        <p:nvSpPr>
          <p:cNvPr id="26" name="TextBox 26"/>
          <p:cNvSpPr txBox="1"/>
          <p:nvPr/>
        </p:nvSpPr>
        <p:spPr>
          <a:xfrm>
            <a:off x="4001450" y="8868494"/>
            <a:ext cx="6971350" cy="1094740"/>
          </a:xfrm>
          <a:prstGeom prst="rect">
            <a:avLst/>
          </a:prstGeom>
        </p:spPr>
        <p:txBody>
          <a:bodyPr wrap="square" lIns="0" tIns="0" rIns="0" bIns="0" rtlCol="0" anchor="t">
            <a:spAutoFit/>
          </a:bodyPr>
          <a:lstStyle/>
          <a:p>
            <a:pPr algn="l">
              <a:lnSpc>
                <a:spcPts val="8959"/>
              </a:lnSpc>
            </a:pPr>
            <a:r>
              <a:rPr lang="en-US" sz="6399" b="1" dirty="0">
                <a:solidFill>
                  <a:srgbClr val="FFFFFF"/>
                </a:solidFill>
                <a:latin typeface="Open Sans Condensed Bold"/>
                <a:ea typeface="Open Sans Condensed Bold"/>
                <a:cs typeface="Open Sans Condensed Bold"/>
                <a:sym typeface="Open Sans Condensed Bold"/>
              </a:rPr>
              <a:t>LOCAL IMPACT</a:t>
            </a:r>
          </a:p>
        </p:txBody>
      </p:sp>
      <p:sp>
        <p:nvSpPr>
          <p:cNvPr id="30" name="Oval 29">
            <a:extLst>
              <a:ext uri="{FF2B5EF4-FFF2-40B4-BE49-F238E27FC236}">
                <a16:creationId xmlns:a16="http://schemas.microsoft.com/office/drawing/2014/main" id="{5FFBB0B8-F737-D8B2-522C-8FD57D82D82F}"/>
              </a:ext>
            </a:extLst>
          </p:cNvPr>
          <p:cNvSpPr/>
          <p:nvPr/>
        </p:nvSpPr>
        <p:spPr>
          <a:xfrm>
            <a:off x="8949003" y="192559"/>
            <a:ext cx="5029200" cy="502920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D59966-BA76-D234-B713-18E845922294}"/>
              </a:ext>
            </a:extLst>
          </p:cNvPr>
          <p:cNvSpPr/>
          <p:nvPr/>
        </p:nvSpPr>
        <p:spPr>
          <a:xfrm>
            <a:off x="11328389" y="3620281"/>
            <a:ext cx="7315200" cy="731520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C97A35C-8998-B1BA-CFD2-52EEEC0EC184}"/>
              </a:ext>
            </a:extLst>
          </p:cNvPr>
          <p:cNvSpPr/>
          <p:nvPr/>
        </p:nvSpPr>
        <p:spPr>
          <a:xfrm>
            <a:off x="13245558" y="-498673"/>
            <a:ext cx="5029200" cy="502920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57150">
            <a:solidFill>
              <a:srgbClr val="0B1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
            <a:extLst>
              <a:ext uri="{FF2B5EF4-FFF2-40B4-BE49-F238E27FC236}">
                <a16:creationId xmlns:a16="http://schemas.microsoft.com/office/drawing/2014/main" id="{4273D224-45F8-5D6F-4AF6-8ED7EE371EAB}"/>
              </a:ext>
            </a:extLst>
          </p:cNvPr>
          <p:cNvSpPr/>
          <p:nvPr/>
        </p:nvSpPr>
        <p:spPr>
          <a:xfrm>
            <a:off x="-3563911" y="0"/>
            <a:ext cx="8606355" cy="3235873"/>
          </a:xfrm>
          <a:custGeom>
            <a:avLst/>
            <a:gdLst/>
            <a:ahLst/>
            <a:cxnLst/>
            <a:rect l="l" t="t" r="r" b="b"/>
            <a:pathLst>
              <a:path w="8606355" h="3235873">
                <a:moveTo>
                  <a:pt x="0" y="0"/>
                </a:moveTo>
                <a:lnTo>
                  <a:pt x="8606355" y="0"/>
                </a:lnTo>
                <a:lnTo>
                  <a:pt x="8606355" y="3235873"/>
                </a:lnTo>
                <a:lnTo>
                  <a:pt x="0" y="3235873"/>
                </a:lnTo>
                <a:lnTo>
                  <a:pt x="0" y="0"/>
                </a:lnTo>
                <a:close/>
              </a:path>
            </a:pathLst>
          </a:custGeom>
          <a:blipFill>
            <a:blip r:embed="rId14"/>
            <a:stretch>
              <a:fillRect t="-22294" b="-22294"/>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1054</Words>
  <Application>Microsoft Office PowerPoint</Application>
  <PresentationFormat>Custom</PresentationFormat>
  <Paragraphs>138</Paragraphs>
  <Slides>12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Open Sans Condensed</vt:lpstr>
      <vt:lpstr>Open Sans Condensed Italics</vt:lpstr>
      <vt:lpstr>Arial</vt:lpstr>
      <vt:lpstr>Open Sans Condensed Bold</vt:lpstr>
      <vt:lpstr>Calibri</vt:lpstr>
      <vt:lpstr>Permanent Marker</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Rotary</dc:title>
  <cp:lastModifiedBy>Caroline Blochlinger</cp:lastModifiedBy>
  <cp:revision>4</cp:revision>
  <dcterms:created xsi:type="dcterms:W3CDTF">2006-08-16T00:00:00Z</dcterms:created>
  <dcterms:modified xsi:type="dcterms:W3CDTF">2025-06-11T16:53:57Z</dcterms:modified>
  <dc:identifier>DAGoSeiWQIg</dc:identifier>
</cp:coreProperties>
</file>