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istrully" panose="020B0604020202020204" charset="0"/>
      <p:regular r:id="rId31"/>
    </p:embeddedFont>
    <p:embeddedFont>
      <p:font typeface="Open Sans Bold Italics" panose="020B0604020202020204" charset="0"/>
      <p:regular r:id="rId32"/>
    </p:embeddedFont>
    <p:embeddedFont>
      <p:font typeface="Open Sans Bold" panose="020B0806030504020204" pitchFamily="34" charset="0"/>
      <p:regular r:id="rId33"/>
      <p:bold r:id="rId34"/>
    </p:embeddedFont>
    <p:embeddedFont>
      <p:font typeface="Open Sans Italics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6.svg"/><Relationship Id="rId7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6.svg"/><Relationship Id="rId7" Type="http://schemas.openxmlformats.org/officeDocument/2006/relationships/image" Target="../media/image5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48.png"/><Relationship Id="rId10" Type="http://schemas.openxmlformats.org/officeDocument/2006/relationships/image" Target="../media/image57.jpeg"/><Relationship Id="rId4" Type="http://schemas.openxmlformats.org/officeDocument/2006/relationships/image" Target="../media/image47.pn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6.svg"/><Relationship Id="rId7" Type="http://schemas.openxmlformats.org/officeDocument/2006/relationships/image" Target="../media/image6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6.svg"/><Relationship Id="rId7" Type="http://schemas.openxmlformats.org/officeDocument/2006/relationships/image" Target="../media/image6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6.svg"/><Relationship Id="rId7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3.svg"/><Relationship Id="rId5" Type="http://schemas.openxmlformats.org/officeDocument/2006/relationships/image" Target="../media/image63.png"/><Relationship Id="rId10" Type="http://schemas.openxmlformats.org/officeDocument/2006/relationships/image" Target="../media/image19.png"/><Relationship Id="rId4" Type="http://schemas.openxmlformats.org/officeDocument/2006/relationships/image" Target="../media/image58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6.svg"/><Relationship Id="rId7" Type="http://schemas.openxmlformats.org/officeDocument/2006/relationships/image" Target="../media/image7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37598" y="5640090"/>
            <a:ext cx="4824280" cy="3618210"/>
          </a:xfrm>
          <a:custGeom>
            <a:avLst/>
            <a:gdLst/>
            <a:ahLst/>
            <a:cxnLst/>
            <a:rect l="l" t="t" r="r" b="b"/>
            <a:pathLst>
              <a:path w="4824280" h="3618210">
                <a:moveTo>
                  <a:pt x="0" y="0"/>
                </a:moveTo>
                <a:lnTo>
                  <a:pt x="4824280" y="0"/>
                </a:lnTo>
                <a:lnTo>
                  <a:pt x="4824280" y="3618210"/>
                </a:lnTo>
                <a:lnTo>
                  <a:pt x="0" y="3618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25" r="-57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67179" y="5640090"/>
            <a:ext cx="5170419" cy="3676215"/>
          </a:xfrm>
          <a:custGeom>
            <a:avLst/>
            <a:gdLst/>
            <a:ahLst/>
            <a:cxnLst/>
            <a:rect l="l" t="t" r="r" b="b"/>
            <a:pathLst>
              <a:path w="5170419" h="3676215">
                <a:moveTo>
                  <a:pt x="0" y="0"/>
                </a:moveTo>
                <a:lnTo>
                  <a:pt x="5170419" y="0"/>
                </a:lnTo>
                <a:lnTo>
                  <a:pt x="5170419" y="3676215"/>
                </a:lnTo>
                <a:lnTo>
                  <a:pt x="0" y="36762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57268" y="5640090"/>
            <a:ext cx="5209912" cy="3618210"/>
          </a:xfrm>
          <a:custGeom>
            <a:avLst/>
            <a:gdLst/>
            <a:ahLst/>
            <a:cxnLst/>
            <a:rect l="l" t="t" r="r" b="b"/>
            <a:pathLst>
              <a:path w="5209912" h="3618210">
                <a:moveTo>
                  <a:pt x="0" y="0"/>
                </a:moveTo>
                <a:lnTo>
                  <a:pt x="5209911" y="0"/>
                </a:lnTo>
                <a:lnTo>
                  <a:pt x="5209911" y="3618210"/>
                </a:lnTo>
                <a:lnTo>
                  <a:pt x="0" y="3618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95087" y="2926649"/>
            <a:ext cx="11510561" cy="2481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30"/>
              </a:lnSpc>
            </a:pPr>
            <a:r>
              <a:rPr lang="en-US" sz="8100">
                <a:solidFill>
                  <a:srgbClr val="FCD600"/>
                </a:solidFill>
                <a:latin typeface="Mistrully"/>
              </a:rPr>
              <a:t>We are ... </a:t>
            </a:r>
          </a:p>
          <a:p>
            <a:pPr>
              <a:lnSpc>
                <a:spcPts val="9201"/>
              </a:lnSpc>
            </a:pPr>
            <a:endParaRPr lang="en-US" sz="8100">
              <a:solidFill>
                <a:srgbClr val="FCD600"/>
              </a:solidFill>
              <a:latin typeface="Mistrull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24321" y="4000500"/>
            <a:ext cx="14630615" cy="2286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  <a:spcBef>
                <a:spcPct val="0"/>
              </a:spcBef>
            </a:pPr>
            <a:r>
              <a:rPr lang="en-US" sz="15000" spc="300" dirty="0">
                <a:solidFill>
                  <a:srgbClr val="FCD600"/>
                </a:solidFill>
                <a:latin typeface="Mistrully"/>
              </a:rPr>
              <a:t>People of Action!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71500"/>
            <a:ext cx="7753353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85897" y="3839008"/>
            <a:ext cx="8151042" cy="6061514"/>
          </a:xfrm>
          <a:custGeom>
            <a:avLst/>
            <a:gdLst/>
            <a:ahLst/>
            <a:cxnLst/>
            <a:rect l="l" t="t" r="r" b="b"/>
            <a:pathLst>
              <a:path w="8151042" h="6061514">
                <a:moveTo>
                  <a:pt x="0" y="0"/>
                </a:moveTo>
                <a:lnTo>
                  <a:pt x="8151042" y="0"/>
                </a:lnTo>
                <a:lnTo>
                  <a:pt x="8151042" y="6061514"/>
                </a:lnTo>
                <a:lnTo>
                  <a:pt x="0" y="606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0218" y="476880"/>
            <a:ext cx="7245241" cy="4666620"/>
          </a:xfrm>
          <a:custGeom>
            <a:avLst/>
            <a:gdLst/>
            <a:ahLst/>
            <a:cxnLst/>
            <a:rect l="l" t="t" r="r" b="b"/>
            <a:pathLst>
              <a:path w="7245241" h="4666620">
                <a:moveTo>
                  <a:pt x="0" y="0"/>
                </a:moveTo>
                <a:lnTo>
                  <a:pt x="7245241" y="0"/>
                </a:lnTo>
                <a:lnTo>
                  <a:pt x="7245241" y="4666620"/>
                </a:lnTo>
                <a:lnTo>
                  <a:pt x="0" y="4666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859280" y="263670"/>
            <a:ext cx="5804276" cy="3265383"/>
          </a:xfrm>
          <a:custGeom>
            <a:avLst/>
            <a:gdLst/>
            <a:ahLst/>
            <a:cxnLst/>
            <a:rect l="l" t="t" r="r" b="b"/>
            <a:pathLst>
              <a:path w="5804276" h="3265383">
                <a:moveTo>
                  <a:pt x="0" y="0"/>
                </a:moveTo>
                <a:lnTo>
                  <a:pt x="5804276" y="0"/>
                </a:lnTo>
                <a:lnTo>
                  <a:pt x="5804276" y="3265383"/>
                </a:lnTo>
                <a:lnTo>
                  <a:pt x="0" y="3265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06861" y="5823255"/>
            <a:ext cx="7918598" cy="2809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b="1" spc="74" dirty="0">
                <a:solidFill>
                  <a:srgbClr val="0E2D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Since it was founded more than 100 years ago the Rotary Foundation has spent more than $4 billion on life-changing, sustainable projects.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96106" y="860291"/>
            <a:ext cx="5076014" cy="4283209"/>
          </a:xfrm>
          <a:custGeom>
            <a:avLst/>
            <a:gdLst/>
            <a:ahLst/>
            <a:cxnLst/>
            <a:rect l="l" t="t" r="r" b="b"/>
            <a:pathLst>
              <a:path w="5076014" h="4283209">
                <a:moveTo>
                  <a:pt x="0" y="0"/>
                </a:moveTo>
                <a:lnTo>
                  <a:pt x="5076015" y="0"/>
                </a:lnTo>
                <a:lnTo>
                  <a:pt x="5076015" y="4283209"/>
                </a:lnTo>
                <a:lnTo>
                  <a:pt x="0" y="4283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96638" y="894835"/>
            <a:ext cx="7857295" cy="4417074"/>
          </a:xfrm>
          <a:custGeom>
            <a:avLst/>
            <a:gdLst/>
            <a:ahLst/>
            <a:cxnLst/>
            <a:rect l="l" t="t" r="r" b="b"/>
            <a:pathLst>
              <a:path w="7857295" h="4417074">
                <a:moveTo>
                  <a:pt x="0" y="0"/>
                </a:moveTo>
                <a:lnTo>
                  <a:pt x="7857295" y="0"/>
                </a:lnTo>
                <a:lnTo>
                  <a:pt x="7857295" y="4417074"/>
                </a:lnTo>
                <a:lnTo>
                  <a:pt x="0" y="4417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8401" y="5795127"/>
            <a:ext cx="5962081" cy="3941375"/>
          </a:xfrm>
          <a:custGeom>
            <a:avLst/>
            <a:gdLst/>
            <a:ahLst/>
            <a:cxnLst/>
            <a:rect l="l" t="t" r="r" b="b"/>
            <a:pathLst>
              <a:path w="5962081" h="3941375">
                <a:moveTo>
                  <a:pt x="0" y="0"/>
                </a:moveTo>
                <a:lnTo>
                  <a:pt x="5962081" y="0"/>
                </a:lnTo>
                <a:lnTo>
                  <a:pt x="5962081" y="3941376"/>
                </a:lnTo>
                <a:lnTo>
                  <a:pt x="0" y="3941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84582" y="5453294"/>
            <a:ext cx="3174718" cy="4283209"/>
          </a:xfrm>
          <a:custGeom>
            <a:avLst/>
            <a:gdLst/>
            <a:ahLst/>
            <a:cxnLst/>
            <a:rect l="l" t="t" r="r" b="b"/>
            <a:pathLst>
              <a:path w="3174718" h="4283209">
                <a:moveTo>
                  <a:pt x="0" y="0"/>
                </a:moveTo>
                <a:lnTo>
                  <a:pt x="3174718" y="0"/>
                </a:lnTo>
                <a:lnTo>
                  <a:pt x="3174718" y="4283209"/>
                </a:lnTo>
                <a:lnTo>
                  <a:pt x="0" y="4283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22378" y="5802678"/>
            <a:ext cx="6870308" cy="393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Over 2.5 billion children have been immunized against polio.</a:t>
            </a:r>
          </a:p>
          <a:p>
            <a:pPr algn="ctr">
              <a:lnSpc>
                <a:spcPts val="4440"/>
              </a:lnSpc>
              <a:spcBef>
                <a:spcPct val="0"/>
              </a:spcBef>
            </a:pPr>
            <a:endParaRPr lang="en-US" sz="3700" spc="74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Rotarians have contributed $1.9 billion and countless volunteer hours.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0461" y="1468371"/>
            <a:ext cx="4136176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000" spc="80">
                <a:solidFill>
                  <a:srgbClr val="FCD600"/>
                </a:solidFill>
                <a:latin typeface="Open Sans"/>
              </a:rPr>
              <a:t>There has been a 99.9% reduction of polio cases worldwide.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449" y="1028700"/>
            <a:ext cx="10883906" cy="6758755"/>
            <a:chOff x="0" y="0"/>
            <a:chExt cx="2866543" cy="17800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6543" cy="1780084"/>
            </a:xfrm>
            <a:custGeom>
              <a:avLst/>
              <a:gdLst/>
              <a:ahLst/>
              <a:cxnLst/>
              <a:rect l="l" t="t" r="r" b="b"/>
              <a:pathLst>
                <a:path w="2866543" h="1780084">
                  <a:moveTo>
                    <a:pt x="36277" y="0"/>
                  </a:moveTo>
                  <a:lnTo>
                    <a:pt x="2830266" y="0"/>
                  </a:lnTo>
                  <a:cubicBezTo>
                    <a:pt x="2839887" y="0"/>
                    <a:pt x="2849114" y="3822"/>
                    <a:pt x="2855918" y="10625"/>
                  </a:cubicBezTo>
                  <a:cubicBezTo>
                    <a:pt x="2862721" y="17429"/>
                    <a:pt x="2866543" y="26656"/>
                    <a:pt x="2866543" y="36277"/>
                  </a:cubicBezTo>
                  <a:lnTo>
                    <a:pt x="2866543" y="1743806"/>
                  </a:lnTo>
                  <a:cubicBezTo>
                    <a:pt x="2866543" y="1753428"/>
                    <a:pt x="2862721" y="1762655"/>
                    <a:pt x="2855918" y="1769458"/>
                  </a:cubicBezTo>
                  <a:cubicBezTo>
                    <a:pt x="2849114" y="1776262"/>
                    <a:pt x="2839887" y="1780084"/>
                    <a:pt x="2830266" y="1780084"/>
                  </a:cubicBezTo>
                  <a:lnTo>
                    <a:pt x="36277" y="1780084"/>
                  </a:lnTo>
                  <a:cubicBezTo>
                    <a:pt x="26656" y="1780084"/>
                    <a:pt x="17429" y="1776262"/>
                    <a:pt x="10625" y="1769458"/>
                  </a:cubicBezTo>
                  <a:cubicBezTo>
                    <a:pt x="3822" y="1762655"/>
                    <a:pt x="0" y="1753428"/>
                    <a:pt x="0" y="1743806"/>
                  </a:cubicBezTo>
                  <a:lnTo>
                    <a:pt x="0" y="36277"/>
                  </a:lnTo>
                  <a:cubicBezTo>
                    <a:pt x="0" y="26656"/>
                    <a:pt x="3822" y="17429"/>
                    <a:pt x="10625" y="10625"/>
                  </a:cubicBezTo>
                  <a:cubicBezTo>
                    <a:pt x="17429" y="3822"/>
                    <a:pt x="26656" y="0"/>
                    <a:pt x="36277" y="0"/>
                  </a:cubicBezTo>
                  <a:close/>
                </a:path>
              </a:pathLst>
            </a:custGeom>
            <a:solidFill>
              <a:srgbClr val="FFF5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2866543" cy="1732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050636" y="1800199"/>
            <a:ext cx="4329576" cy="4474491"/>
            <a:chOff x="0" y="0"/>
            <a:chExt cx="6362700" cy="6575666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2"/>
              <a:stretch>
                <a:fillRect t="-6371" b="-63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360606" y="5375834"/>
            <a:ext cx="4306805" cy="5149440"/>
          </a:xfrm>
          <a:custGeom>
            <a:avLst/>
            <a:gdLst/>
            <a:ahLst/>
            <a:cxnLst/>
            <a:rect l="l" t="t" r="r" b="b"/>
            <a:pathLst>
              <a:path w="4306805" h="5149440">
                <a:moveTo>
                  <a:pt x="0" y="0"/>
                </a:moveTo>
                <a:lnTo>
                  <a:pt x="4306804" y="0"/>
                </a:lnTo>
                <a:lnTo>
                  <a:pt x="4306804" y="5149440"/>
                </a:lnTo>
                <a:lnTo>
                  <a:pt x="0" y="514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660444" y="1762099"/>
            <a:ext cx="5598856" cy="381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0"/>
              </a:lnSpc>
            </a:pPr>
            <a:r>
              <a:rPr lang="en-US" sz="3900" spc="78">
                <a:solidFill>
                  <a:srgbClr val="001321"/>
                </a:solidFill>
                <a:latin typeface="Open Sans"/>
              </a:rPr>
              <a:t>63 Clubs</a:t>
            </a:r>
          </a:p>
          <a:p>
            <a:pPr>
              <a:lnSpc>
                <a:spcPts val="5070"/>
              </a:lnSpc>
            </a:pPr>
            <a:r>
              <a:rPr lang="en-US" sz="3900" spc="78">
                <a:solidFill>
                  <a:srgbClr val="001321"/>
                </a:solidFill>
                <a:latin typeface="Open Sans"/>
              </a:rPr>
              <a:t> 2,100 Members</a:t>
            </a:r>
          </a:p>
          <a:p>
            <a:pPr>
              <a:lnSpc>
                <a:spcPts val="5070"/>
              </a:lnSpc>
            </a:pPr>
            <a:r>
              <a:rPr lang="en-US" sz="3900" spc="78">
                <a:solidFill>
                  <a:srgbClr val="001321"/>
                </a:solidFill>
                <a:latin typeface="Open Sans"/>
              </a:rPr>
              <a:t>Central Pennsylvania</a:t>
            </a:r>
          </a:p>
          <a:p>
            <a:pPr>
              <a:lnSpc>
                <a:spcPts val="5070"/>
              </a:lnSpc>
            </a:pPr>
            <a:r>
              <a:rPr lang="en-US" sz="3900" spc="78">
                <a:solidFill>
                  <a:srgbClr val="001321"/>
                </a:solidFill>
                <a:latin typeface="Open Sans"/>
              </a:rPr>
              <a:t>Western Maryland</a:t>
            </a:r>
          </a:p>
          <a:p>
            <a:pPr>
              <a:lnSpc>
                <a:spcPts val="5070"/>
              </a:lnSpc>
            </a:pPr>
            <a:r>
              <a:rPr lang="en-US" sz="3900" spc="78">
                <a:solidFill>
                  <a:srgbClr val="001321"/>
                </a:solidFill>
                <a:latin typeface="Open Sans"/>
              </a:rPr>
              <a:t>Eastern West Virginia</a:t>
            </a:r>
          </a:p>
          <a:p>
            <a:pPr>
              <a:lnSpc>
                <a:spcPts val="5070"/>
              </a:lnSpc>
            </a:pPr>
            <a:endParaRPr lang="en-US" sz="3900" spc="78">
              <a:solidFill>
                <a:srgbClr val="001321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603" y="1228374"/>
            <a:ext cx="5573784" cy="4354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05"/>
              </a:lnSpc>
            </a:pPr>
            <a:r>
              <a:rPr lang="en-US" sz="8850">
                <a:solidFill>
                  <a:srgbClr val="FECD1A"/>
                </a:solidFill>
                <a:latin typeface="Open Sans Bold"/>
              </a:rPr>
              <a:t>RI District </a:t>
            </a:r>
          </a:p>
          <a:p>
            <a:pPr>
              <a:lnSpc>
                <a:spcPts val="11505"/>
              </a:lnSpc>
            </a:pPr>
            <a:r>
              <a:rPr lang="en-US" sz="8850">
                <a:solidFill>
                  <a:srgbClr val="FECD1A"/>
                </a:solidFill>
                <a:latin typeface="Open Sans Bold"/>
              </a:rPr>
              <a:t>7360</a:t>
            </a:r>
          </a:p>
          <a:p>
            <a:pPr>
              <a:lnSpc>
                <a:spcPts val="11505"/>
              </a:lnSpc>
            </a:pPr>
            <a:endParaRPr lang="en-US" sz="8850">
              <a:solidFill>
                <a:srgbClr val="FECD1A"/>
              </a:solidFill>
              <a:latin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67449" y="6490341"/>
            <a:ext cx="571400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  <a:spcBef>
                <a:spcPct val="0"/>
              </a:spcBef>
            </a:pPr>
            <a:r>
              <a:rPr lang="en-US" sz="2200" spc="44">
                <a:solidFill>
                  <a:srgbClr val="000000"/>
                </a:solidFill>
                <a:latin typeface="Open Sans Bold"/>
              </a:rPr>
              <a:t>2023-24  District Governor Herb Smith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 spc="52">
                <a:solidFill>
                  <a:srgbClr val="000000"/>
                </a:solidFill>
                <a:latin typeface="Open Sans Bold"/>
              </a:rPr>
              <a:t>Hagerstown Sunrise Rotary Club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28" y="8007418"/>
            <a:ext cx="5554920" cy="20199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055141" y="-2188427"/>
            <a:ext cx="7781074" cy="4376854"/>
          </a:xfrm>
          <a:custGeom>
            <a:avLst/>
            <a:gdLst/>
            <a:ahLst/>
            <a:cxnLst/>
            <a:rect l="l" t="t" r="r" b="b"/>
            <a:pathLst>
              <a:path w="7781074" h="4376854">
                <a:moveTo>
                  <a:pt x="0" y="0"/>
                </a:moveTo>
                <a:lnTo>
                  <a:pt x="7781074" y="0"/>
                </a:lnTo>
                <a:lnTo>
                  <a:pt x="7781074" y="4376854"/>
                </a:lnTo>
                <a:lnTo>
                  <a:pt x="0" y="4376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855" r="-70630" b="-603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326349" y="-740544"/>
            <a:ext cx="10804575" cy="4279191"/>
          </a:xfrm>
          <a:custGeom>
            <a:avLst/>
            <a:gdLst/>
            <a:ahLst/>
            <a:cxnLst/>
            <a:rect l="l" t="t" r="r" b="b"/>
            <a:pathLst>
              <a:path w="10804575" h="4279191">
                <a:moveTo>
                  <a:pt x="0" y="0"/>
                </a:moveTo>
                <a:lnTo>
                  <a:pt x="10804575" y="0"/>
                </a:lnTo>
                <a:lnTo>
                  <a:pt x="10804575" y="4279190"/>
                </a:lnTo>
                <a:lnTo>
                  <a:pt x="0" y="4279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63304" y="4396436"/>
            <a:ext cx="6401267" cy="4548269"/>
          </a:xfrm>
          <a:custGeom>
            <a:avLst/>
            <a:gdLst/>
            <a:ahLst/>
            <a:cxnLst/>
            <a:rect l="l" t="t" r="r" b="b"/>
            <a:pathLst>
              <a:path w="6401267" h="4548269">
                <a:moveTo>
                  <a:pt x="0" y="0"/>
                </a:moveTo>
                <a:lnTo>
                  <a:pt x="6401267" y="0"/>
                </a:lnTo>
                <a:lnTo>
                  <a:pt x="6401267" y="4548269"/>
                </a:lnTo>
                <a:lnTo>
                  <a:pt x="0" y="454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6375">
            <a:off x="12722046" y="2878260"/>
            <a:ext cx="4991566" cy="6655421"/>
          </a:xfrm>
          <a:custGeom>
            <a:avLst/>
            <a:gdLst/>
            <a:ahLst/>
            <a:cxnLst/>
            <a:rect l="l" t="t" r="r" b="b"/>
            <a:pathLst>
              <a:path w="4991566" h="6655421">
                <a:moveTo>
                  <a:pt x="0" y="0"/>
                </a:moveTo>
                <a:lnTo>
                  <a:pt x="4991566" y="0"/>
                </a:lnTo>
                <a:lnTo>
                  <a:pt x="4991566" y="6655421"/>
                </a:lnTo>
                <a:lnTo>
                  <a:pt x="0" y="66554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3151">
            <a:off x="486303" y="5790425"/>
            <a:ext cx="5818648" cy="4363986"/>
          </a:xfrm>
          <a:custGeom>
            <a:avLst/>
            <a:gdLst/>
            <a:ahLst/>
            <a:cxnLst/>
            <a:rect l="l" t="t" r="r" b="b"/>
            <a:pathLst>
              <a:path w="5818648" h="4363986">
                <a:moveTo>
                  <a:pt x="0" y="0"/>
                </a:moveTo>
                <a:lnTo>
                  <a:pt x="5818648" y="0"/>
                </a:lnTo>
                <a:lnTo>
                  <a:pt x="5818648" y="4363986"/>
                </a:lnTo>
                <a:lnTo>
                  <a:pt x="0" y="4363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09180" y="2953777"/>
            <a:ext cx="4732092" cy="3549069"/>
          </a:xfrm>
          <a:custGeom>
            <a:avLst/>
            <a:gdLst/>
            <a:ahLst/>
            <a:cxnLst/>
            <a:rect l="l" t="t" r="r" b="b"/>
            <a:pathLst>
              <a:path w="4732092" h="3549069">
                <a:moveTo>
                  <a:pt x="0" y="0"/>
                </a:moveTo>
                <a:lnTo>
                  <a:pt x="4732093" y="0"/>
                </a:lnTo>
                <a:lnTo>
                  <a:pt x="4732093" y="3549070"/>
                </a:lnTo>
                <a:lnTo>
                  <a:pt x="0" y="35490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896404" y="2704870"/>
            <a:ext cx="6317474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 spc="88">
                <a:solidFill>
                  <a:srgbClr val="1D4780"/>
                </a:solidFill>
                <a:latin typeface="Open Sans Bold"/>
              </a:rPr>
              <a:t>Wednesday @ </a:t>
            </a:r>
          </a:p>
          <a:p>
            <a:pPr algn="ctr">
              <a:lnSpc>
                <a:spcPts val="5280"/>
              </a:lnSpc>
            </a:pPr>
            <a:r>
              <a:rPr lang="en-US" sz="4400" spc="88">
                <a:solidFill>
                  <a:srgbClr val="1D4780"/>
                </a:solidFill>
                <a:latin typeface="Open Sans Bold"/>
              </a:rPr>
              <a:t>12:15 p.m.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4400" spc="88">
              <a:solidFill>
                <a:srgbClr val="1D478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74" y="2700028"/>
            <a:ext cx="18081451" cy="6224906"/>
            <a:chOff x="0" y="0"/>
            <a:chExt cx="4762193" cy="16394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62193" cy="1639482"/>
            </a:xfrm>
            <a:custGeom>
              <a:avLst/>
              <a:gdLst/>
              <a:ahLst/>
              <a:cxnLst/>
              <a:rect l="l" t="t" r="r" b="b"/>
              <a:pathLst>
                <a:path w="4762193" h="1639482">
                  <a:moveTo>
                    <a:pt x="21837" y="0"/>
                  </a:moveTo>
                  <a:lnTo>
                    <a:pt x="4740356" y="0"/>
                  </a:lnTo>
                  <a:cubicBezTo>
                    <a:pt x="4746148" y="0"/>
                    <a:pt x="4751702" y="2301"/>
                    <a:pt x="4755797" y="6396"/>
                  </a:cubicBezTo>
                  <a:cubicBezTo>
                    <a:pt x="4759892" y="10491"/>
                    <a:pt x="4762193" y="16045"/>
                    <a:pt x="4762193" y="21837"/>
                  </a:cubicBezTo>
                  <a:lnTo>
                    <a:pt x="4762193" y="1617645"/>
                  </a:lnTo>
                  <a:cubicBezTo>
                    <a:pt x="4762193" y="1623436"/>
                    <a:pt x="4759892" y="1628990"/>
                    <a:pt x="4755797" y="1633086"/>
                  </a:cubicBezTo>
                  <a:cubicBezTo>
                    <a:pt x="4751702" y="1637181"/>
                    <a:pt x="4746148" y="1639482"/>
                    <a:pt x="4740356" y="1639482"/>
                  </a:cubicBezTo>
                  <a:lnTo>
                    <a:pt x="21837" y="1639482"/>
                  </a:lnTo>
                  <a:cubicBezTo>
                    <a:pt x="9777" y="1639482"/>
                    <a:pt x="0" y="1629705"/>
                    <a:pt x="0" y="1617645"/>
                  </a:cubicBezTo>
                  <a:lnTo>
                    <a:pt x="0" y="21837"/>
                  </a:lnTo>
                  <a:cubicBezTo>
                    <a:pt x="0" y="16045"/>
                    <a:pt x="2301" y="10491"/>
                    <a:pt x="6396" y="6396"/>
                  </a:cubicBezTo>
                  <a:cubicBezTo>
                    <a:pt x="10491" y="2301"/>
                    <a:pt x="16045" y="0"/>
                    <a:pt x="21837" y="0"/>
                  </a:cubicBezTo>
                  <a:close/>
                </a:path>
              </a:pathLst>
            </a:custGeom>
            <a:solidFill>
              <a:srgbClr val="3271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4762193" cy="159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055141" y="-2188427"/>
            <a:ext cx="7781074" cy="4376854"/>
          </a:xfrm>
          <a:custGeom>
            <a:avLst/>
            <a:gdLst/>
            <a:ahLst/>
            <a:cxnLst/>
            <a:rect l="l" t="t" r="r" b="b"/>
            <a:pathLst>
              <a:path w="7781074" h="4376854">
                <a:moveTo>
                  <a:pt x="0" y="0"/>
                </a:moveTo>
                <a:lnTo>
                  <a:pt x="7781074" y="0"/>
                </a:lnTo>
                <a:lnTo>
                  <a:pt x="7781074" y="4376854"/>
                </a:lnTo>
                <a:lnTo>
                  <a:pt x="0" y="4376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855" r="-70630" b="-603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326349" y="-740544"/>
            <a:ext cx="10804575" cy="4279191"/>
          </a:xfrm>
          <a:custGeom>
            <a:avLst/>
            <a:gdLst/>
            <a:ahLst/>
            <a:cxnLst/>
            <a:rect l="l" t="t" r="r" b="b"/>
            <a:pathLst>
              <a:path w="10804575" h="4279191">
                <a:moveTo>
                  <a:pt x="0" y="0"/>
                </a:moveTo>
                <a:lnTo>
                  <a:pt x="10804575" y="0"/>
                </a:lnTo>
                <a:lnTo>
                  <a:pt x="10804575" y="4279190"/>
                </a:lnTo>
                <a:lnTo>
                  <a:pt x="0" y="4279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28723">
            <a:off x="252348" y="2919672"/>
            <a:ext cx="5587547" cy="3725032"/>
          </a:xfrm>
          <a:custGeom>
            <a:avLst/>
            <a:gdLst/>
            <a:ahLst/>
            <a:cxnLst/>
            <a:rect l="l" t="t" r="r" b="b"/>
            <a:pathLst>
              <a:path w="5587547" h="3725032">
                <a:moveTo>
                  <a:pt x="0" y="0"/>
                </a:moveTo>
                <a:lnTo>
                  <a:pt x="5587548" y="0"/>
                </a:lnTo>
                <a:lnTo>
                  <a:pt x="5587548" y="3725031"/>
                </a:lnTo>
                <a:lnTo>
                  <a:pt x="0" y="37250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20225">
            <a:off x="13394894" y="6663135"/>
            <a:ext cx="4524873" cy="3393655"/>
          </a:xfrm>
          <a:custGeom>
            <a:avLst/>
            <a:gdLst/>
            <a:ahLst/>
            <a:cxnLst/>
            <a:rect l="l" t="t" r="r" b="b"/>
            <a:pathLst>
              <a:path w="4524873" h="3393655">
                <a:moveTo>
                  <a:pt x="0" y="0"/>
                </a:moveTo>
                <a:lnTo>
                  <a:pt x="4524873" y="0"/>
                </a:lnTo>
                <a:lnTo>
                  <a:pt x="4524873" y="3393655"/>
                </a:lnTo>
                <a:lnTo>
                  <a:pt x="0" y="33936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47404">
            <a:off x="13621549" y="2300243"/>
            <a:ext cx="3525935" cy="4701247"/>
          </a:xfrm>
          <a:custGeom>
            <a:avLst/>
            <a:gdLst/>
            <a:ahLst/>
            <a:cxnLst/>
            <a:rect l="l" t="t" r="r" b="b"/>
            <a:pathLst>
              <a:path w="3525935" h="4701247">
                <a:moveTo>
                  <a:pt x="0" y="0"/>
                </a:moveTo>
                <a:lnTo>
                  <a:pt x="3525935" y="0"/>
                </a:lnTo>
                <a:lnTo>
                  <a:pt x="3525935" y="4701247"/>
                </a:lnTo>
                <a:lnTo>
                  <a:pt x="0" y="47012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98781" y="4398897"/>
            <a:ext cx="7290438" cy="5467829"/>
          </a:xfrm>
          <a:custGeom>
            <a:avLst/>
            <a:gdLst/>
            <a:ahLst/>
            <a:cxnLst/>
            <a:rect l="l" t="t" r="r" b="b"/>
            <a:pathLst>
              <a:path w="7290438" h="5467829">
                <a:moveTo>
                  <a:pt x="0" y="0"/>
                </a:moveTo>
                <a:lnTo>
                  <a:pt x="7290438" y="0"/>
                </a:lnTo>
                <a:lnTo>
                  <a:pt x="7290438" y="5467828"/>
                </a:lnTo>
                <a:lnTo>
                  <a:pt x="0" y="54678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6706657"/>
            <a:ext cx="3890131" cy="3306611"/>
          </a:xfrm>
          <a:custGeom>
            <a:avLst/>
            <a:gdLst/>
            <a:ahLst/>
            <a:cxnLst/>
            <a:rect l="l" t="t" r="r" b="b"/>
            <a:pathLst>
              <a:path w="3890131" h="3306611">
                <a:moveTo>
                  <a:pt x="0" y="0"/>
                </a:moveTo>
                <a:lnTo>
                  <a:pt x="3890131" y="0"/>
                </a:lnTo>
                <a:lnTo>
                  <a:pt x="3890131" y="3306611"/>
                </a:lnTo>
                <a:lnTo>
                  <a:pt x="0" y="3306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799393" y="2871896"/>
            <a:ext cx="6429289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4400" spc="88">
                <a:solidFill>
                  <a:srgbClr val="FECD1A"/>
                </a:solidFill>
                <a:latin typeface="Open Sans Bold"/>
              </a:rPr>
              <a:t>Big Projects and Fundraisers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74" y="2230842"/>
            <a:ext cx="18081451" cy="6224906"/>
            <a:chOff x="0" y="0"/>
            <a:chExt cx="4762193" cy="16394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62193" cy="1639482"/>
            </a:xfrm>
            <a:custGeom>
              <a:avLst/>
              <a:gdLst/>
              <a:ahLst/>
              <a:cxnLst/>
              <a:rect l="l" t="t" r="r" b="b"/>
              <a:pathLst>
                <a:path w="4762193" h="1639482">
                  <a:moveTo>
                    <a:pt x="21837" y="0"/>
                  </a:moveTo>
                  <a:lnTo>
                    <a:pt x="4740356" y="0"/>
                  </a:lnTo>
                  <a:cubicBezTo>
                    <a:pt x="4746148" y="0"/>
                    <a:pt x="4751702" y="2301"/>
                    <a:pt x="4755797" y="6396"/>
                  </a:cubicBezTo>
                  <a:cubicBezTo>
                    <a:pt x="4759892" y="10491"/>
                    <a:pt x="4762193" y="16045"/>
                    <a:pt x="4762193" y="21837"/>
                  </a:cubicBezTo>
                  <a:lnTo>
                    <a:pt x="4762193" y="1617645"/>
                  </a:lnTo>
                  <a:cubicBezTo>
                    <a:pt x="4762193" y="1623436"/>
                    <a:pt x="4759892" y="1628990"/>
                    <a:pt x="4755797" y="1633086"/>
                  </a:cubicBezTo>
                  <a:cubicBezTo>
                    <a:pt x="4751702" y="1637181"/>
                    <a:pt x="4746148" y="1639482"/>
                    <a:pt x="4740356" y="1639482"/>
                  </a:cubicBezTo>
                  <a:lnTo>
                    <a:pt x="21837" y="1639482"/>
                  </a:lnTo>
                  <a:cubicBezTo>
                    <a:pt x="9777" y="1639482"/>
                    <a:pt x="0" y="1629705"/>
                    <a:pt x="0" y="1617645"/>
                  </a:cubicBezTo>
                  <a:lnTo>
                    <a:pt x="0" y="21837"/>
                  </a:lnTo>
                  <a:cubicBezTo>
                    <a:pt x="0" y="16045"/>
                    <a:pt x="2301" y="10491"/>
                    <a:pt x="6396" y="6396"/>
                  </a:cubicBezTo>
                  <a:cubicBezTo>
                    <a:pt x="10491" y="2301"/>
                    <a:pt x="16045" y="0"/>
                    <a:pt x="21837" y="0"/>
                  </a:cubicBezTo>
                  <a:close/>
                </a:path>
              </a:pathLst>
            </a:custGeom>
            <a:solidFill>
              <a:srgbClr val="3271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4762193" cy="159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38253" y="-1997168"/>
            <a:ext cx="22222600" cy="6047859"/>
          </a:xfrm>
          <a:custGeom>
            <a:avLst/>
            <a:gdLst/>
            <a:ahLst/>
            <a:cxnLst/>
            <a:rect l="l" t="t" r="r" b="b"/>
            <a:pathLst>
              <a:path w="22222600" h="6047859">
                <a:moveTo>
                  <a:pt x="0" y="0"/>
                </a:moveTo>
                <a:lnTo>
                  <a:pt x="22222600" y="0"/>
                </a:lnTo>
                <a:lnTo>
                  <a:pt x="22222600" y="6047859"/>
                </a:lnTo>
                <a:lnTo>
                  <a:pt x="0" y="604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2335" y="2758022"/>
            <a:ext cx="6894062" cy="5170546"/>
          </a:xfrm>
          <a:custGeom>
            <a:avLst/>
            <a:gdLst/>
            <a:ahLst/>
            <a:cxnLst/>
            <a:rect l="l" t="t" r="r" b="b"/>
            <a:pathLst>
              <a:path w="6894062" h="5170546">
                <a:moveTo>
                  <a:pt x="0" y="0"/>
                </a:moveTo>
                <a:lnTo>
                  <a:pt x="6894062" y="0"/>
                </a:lnTo>
                <a:lnTo>
                  <a:pt x="6894062" y="5170546"/>
                </a:lnTo>
                <a:lnTo>
                  <a:pt x="0" y="517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65322" y="2429860"/>
            <a:ext cx="5477658" cy="3241661"/>
          </a:xfrm>
          <a:custGeom>
            <a:avLst/>
            <a:gdLst/>
            <a:ahLst/>
            <a:cxnLst/>
            <a:rect l="l" t="t" r="r" b="b"/>
            <a:pathLst>
              <a:path w="5477658" h="3241661">
                <a:moveTo>
                  <a:pt x="0" y="0"/>
                </a:moveTo>
                <a:lnTo>
                  <a:pt x="5477658" y="0"/>
                </a:lnTo>
                <a:lnTo>
                  <a:pt x="5477658" y="3241661"/>
                </a:lnTo>
                <a:lnTo>
                  <a:pt x="0" y="3241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479683" y="4778134"/>
            <a:ext cx="4522930" cy="3392197"/>
          </a:xfrm>
          <a:custGeom>
            <a:avLst/>
            <a:gdLst/>
            <a:ahLst/>
            <a:cxnLst/>
            <a:rect l="l" t="t" r="r" b="b"/>
            <a:pathLst>
              <a:path w="4522930" h="3392197">
                <a:moveTo>
                  <a:pt x="0" y="0"/>
                </a:moveTo>
                <a:lnTo>
                  <a:pt x="4522929" y="0"/>
                </a:lnTo>
                <a:lnTo>
                  <a:pt x="4522929" y="3392197"/>
                </a:lnTo>
                <a:lnTo>
                  <a:pt x="0" y="33921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838739" y="4778134"/>
            <a:ext cx="4530824" cy="3398118"/>
          </a:xfrm>
          <a:custGeom>
            <a:avLst/>
            <a:gdLst/>
            <a:ahLst/>
            <a:cxnLst/>
            <a:rect l="l" t="t" r="r" b="b"/>
            <a:pathLst>
              <a:path w="4530824" h="3398118">
                <a:moveTo>
                  <a:pt x="0" y="0"/>
                </a:moveTo>
                <a:lnTo>
                  <a:pt x="4530824" y="0"/>
                </a:lnTo>
                <a:lnTo>
                  <a:pt x="4530824" y="3398118"/>
                </a:lnTo>
                <a:lnTo>
                  <a:pt x="0" y="33981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906913" y="8455748"/>
            <a:ext cx="4474173" cy="1753876"/>
          </a:xfrm>
          <a:custGeom>
            <a:avLst/>
            <a:gdLst/>
            <a:ahLst/>
            <a:cxnLst/>
            <a:rect l="l" t="t" r="r" b="b"/>
            <a:pathLst>
              <a:path w="4474173" h="1753876">
                <a:moveTo>
                  <a:pt x="0" y="0"/>
                </a:moveTo>
                <a:lnTo>
                  <a:pt x="4474174" y="0"/>
                </a:lnTo>
                <a:lnTo>
                  <a:pt x="4474174" y="1753876"/>
                </a:lnTo>
                <a:lnTo>
                  <a:pt x="0" y="1753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939470" y="2758022"/>
            <a:ext cx="7603356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spc="56">
                <a:solidFill>
                  <a:srgbClr val="FECD1A"/>
                </a:solidFill>
                <a:latin typeface="Open Sans Bold"/>
              </a:rPr>
              <a:t>Two Meeting Times:</a:t>
            </a:r>
          </a:p>
          <a:p>
            <a:pPr algn="ctr">
              <a:lnSpc>
                <a:spcPts val="3360"/>
              </a:lnSpc>
            </a:pPr>
            <a:r>
              <a:rPr lang="en-US" sz="2800" spc="56">
                <a:solidFill>
                  <a:srgbClr val="FECD1A"/>
                </a:solidFill>
                <a:latin typeface="Open Sans Bold"/>
              </a:rPr>
              <a:t>Every Tuesday @ 7:30AM</a:t>
            </a:r>
          </a:p>
          <a:p>
            <a:pPr algn="ctr">
              <a:lnSpc>
                <a:spcPts val="3360"/>
              </a:lnSpc>
            </a:pPr>
            <a:endParaRPr lang="en-US" sz="2800" spc="56">
              <a:solidFill>
                <a:srgbClr val="FECD1A"/>
              </a:solidFill>
              <a:latin typeface="Open Sans Bold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spc="56">
                <a:solidFill>
                  <a:srgbClr val="FECD1A"/>
                </a:solidFill>
                <a:latin typeface="Open Sans Bold"/>
              </a:rPr>
              <a:t>1st &amp; 3rd Wednesday 6pm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549" y="2758022"/>
            <a:ext cx="18081451" cy="6224906"/>
            <a:chOff x="0" y="0"/>
            <a:chExt cx="4762193" cy="16394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62193" cy="1639482"/>
            </a:xfrm>
            <a:custGeom>
              <a:avLst/>
              <a:gdLst/>
              <a:ahLst/>
              <a:cxnLst/>
              <a:rect l="l" t="t" r="r" b="b"/>
              <a:pathLst>
                <a:path w="4762193" h="1639482">
                  <a:moveTo>
                    <a:pt x="21837" y="0"/>
                  </a:moveTo>
                  <a:lnTo>
                    <a:pt x="4740356" y="0"/>
                  </a:lnTo>
                  <a:cubicBezTo>
                    <a:pt x="4746148" y="0"/>
                    <a:pt x="4751702" y="2301"/>
                    <a:pt x="4755797" y="6396"/>
                  </a:cubicBezTo>
                  <a:cubicBezTo>
                    <a:pt x="4759892" y="10491"/>
                    <a:pt x="4762193" y="16045"/>
                    <a:pt x="4762193" y="21837"/>
                  </a:cubicBezTo>
                  <a:lnTo>
                    <a:pt x="4762193" y="1617645"/>
                  </a:lnTo>
                  <a:cubicBezTo>
                    <a:pt x="4762193" y="1623436"/>
                    <a:pt x="4759892" y="1628990"/>
                    <a:pt x="4755797" y="1633086"/>
                  </a:cubicBezTo>
                  <a:cubicBezTo>
                    <a:pt x="4751702" y="1637181"/>
                    <a:pt x="4746148" y="1639482"/>
                    <a:pt x="4740356" y="1639482"/>
                  </a:cubicBezTo>
                  <a:lnTo>
                    <a:pt x="21837" y="1639482"/>
                  </a:lnTo>
                  <a:cubicBezTo>
                    <a:pt x="9777" y="1639482"/>
                    <a:pt x="0" y="1629705"/>
                    <a:pt x="0" y="1617645"/>
                  </a:cubicBezTo>
                  <a:lnTo>
                    <a:pt x="0" y="21837"/>
                  </a:lnTo>
                  <a:cubicBezTo>
                    <a:pt x="0" y="16045"/>
                    <a:pt x="2301" y="10491"/>
                    <a:pt x="6396" y="6396"/>
                  </a:cubicBezTo>
                  <a:cubicBezTo>
                    <a:pt x="10491" y="2301"/>
                    <a:pt x="16045" y="0"/>
                    <a:pt x="21837" y="0"/>
                  </a:cubicBezTo>
                  <a:close/>
                </a:path>
              </a:pathLst>
            </a:custGeom>
            <a:solidFill>
              <a:srgbClr val="3271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4762193" cy="159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370152" y="-1995229"/>
            <a:ext cx="22222600" cy="6047859"/>
          </a:xfrm>
          <a:custGeom>
            <a:avLst/>
            <a:gdLst/>
            <a:ahLst/>
            <a:cxnLst/>
            <a:rect l="l" t="t" r="r" b="b"/>
            <a:pathLst>
              <a:path w="22222600" h="6047859">
                <a:moveTo>
                  <a:pt x="0" y="0"/>
                </a:moveTo>
                <a:lnTo>
                  <a:pt x="22222599" y="0"/>
                </a:lnTo>
                <a:lnTo>
                  <a:pt x="22222599" y="6047858"/>
                </a:lnTo>
                <a:lnTo>
                  <a:pt x="0" y="6047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906913" y="8455748"/>
            <a:ext cx="4474173" cy="1753876"/>
          </a:xfrm>
          <a:custGeom>
            <a:avLst/>
            <a:gdLst/>
            <a:ahLst/>
            <a:cxnLst/>
            <a:rect l="l" t="t" r="r" b="b"/>
            <a:pathLst>
              <a:path w="4474173" h="1753876">
                <a:moveTo>
                  <a:pt x="0" y="0"/>
                </a:moveTo>
                <a:lnTo>
                  <a:pt x="4474174" y="0"/>
                </a:lnTo>
                <a:lnTo>
                  <a:pt x="4474174" y="1753876"/>
                </a:lnTo>
                <a:lnTo>
                  <a:pt x="0" y="1753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14040" y="5870475"/>
            <a:ext cx="4695398" cy="2865844"/>
          </a:xfrm>
          <a:custGeom>
            <a:avLst/>
            <a:gdLst/>
            <a:ahLst/>
            <a:cxnLst/>
            <a:rect l="l" t="t" r="r" b="b"/>
            <a:pathLst>
              <a:path w="4695398" h="2865844">
                <a:moveTo>
                  <a:pt x="0" y="0"/>
                </a:moveTo>
                <a:lnTo>
                  <a:pt x="4695399" y="0"/>
                </a:lnTo>
                <a:lnTo>
                  <a:pt x="4695399" y="2865844"/>
                </a:lnTo>
                <a:lnTo>
                  <a:pt x="0" y="2865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2298" y="3092763"/>
            <a:ext cx="3540446" cy="2655334"/>
          </a:xfrm>
          <a:custGeom>
            <a:avLst/>
            <a:gdLst/>
            <a:ahLst/>
            <a:cxnLst/>
            <a:rect l="l" t="t" r="r" b="b"/>
            <a:pathLst>
              <a:path w="3540446" h="2655334">
                <a:moveTo>
                  <a:pt x="0" y="0"/>
                </a:moveTo>
                <a:lnTo>
                  <a:pt x="3540446" y="0"/>
                </a:lnTo>
                <a:lnTo>
                  <a:pt x="3540446" y="2655334"/>
                </a:lnTo>
                <a:lnTo>
                  <a:pt x="0" y="2655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500045" y="4839810"/>
            <a:ext cx="5997094" cy="3390935"/>
          </a:xfrm>
          <a:custGeom>
            <a:avLst/>
            <a:gdLst/>
            <a:ahLst/>
            <a:cxnLst/>
            <a:rect l="l" t="t" r="r" b="b"/>
            <a:pathLst>
              <a:path w="5997094" h="3390935">
                <a:moveTo>
                  <a:pt x="0" y="0"/>
                </a:moveTo>
                <a:lnTo>
                  <a:pt x="5997094" y="0"/>
                </a:lnTo>
                <a:lnTo>
                  <a:pt x="5997094" y="3390935"/>
                </a:lnTo>
                <a:lnTo>
                  <a:pt x="0" y="33909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142744" y="2871732"/>
            <a:ext cx="10711696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5699" spc="113">
                <a:solidFill>
                  <a:srgbClr val="FECD1A"/>
                </a:solidFill>
                <a:latin typeface="Open Sans Bold"/>
              </a:rPr>
              <a:t>Big Projects &amp; Fundraisers</a:t>
            </a:r>
          </a:p>
          <a:p>
            <a:pPr algn="ctr">
              <a:lnSpc>
                <a:spcPts val="6839"/>
              </a:lnSpc>
              <a:spcBef>
                <a:spcPct val="0"/>
              </a:spcBef>
            </a:pPr>
            <a:r>
              <a:rPr lang="en-US" sz="5699" spc="113">
                <a:solidFill>
                  <a:srgbClr val="FECD1A"/>
                </a:solidFill>
                <a:latin typeface="Open Sans"/>
              </a:rPr>
              <a:t>Local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047771" y="4420430"/>
            <a:ext cx="5028850" cy="5028850"/>
          </a:xfrm>
          <a:custGeom>
            <a:avLst/>
            <a:gdLst/>
            <a:ahLst/>
            <a:cxnLst/>
            <a:rect l="l" t="t" r="r" b="b"/>
            <a:pathLst>
              <a:path w="5028850" h="5028850">
                <a:moveTo>
                  <a:pt x="0" y="0"/>
                </a:moveTo>
                <a:lnTo>
                  <a:pt x="5028849" y="0"/>
                </a:lnTo>
                <a:lnTo>
                  <a:pt x="5028849" y="5028849"/>
                </a:lnTo>
                <a:lnTo>
                  <a:pt x="0" y="5028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74" y="2230842"/>
            <a:ext cx="18081451" cy="6224906"/>
            <a:chOff x="0" y="0"/>
            <a:chExt cx="4762193" cy="16394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62193" cy="1639482"/>
            </a:xfrm>
            <a:custGeom>
              <a:avLst/>
              <a:gdLst/>
              <a:ahLst/>
              <a:cxnLst/>
              <a:rect l="l" t="t" r="r" b="b"/>
              <a:pathLst>
                <a:path w="4762193" h="1639482">
                  <a:moveTo>
                    <a:pt x="21837" y="0"/>
                  </a:moveTo>
                  <a:lnTo>
                    <a:pt x="4740356" y="0"/>
                  </a:lnTo>
                  <a:cubicBezTo>
                    <a:pt x="4746148" y="0"/>
                    <a:pt x="4751702" y="2301"/>
                    <a:pt x="4755797" y="6396"/>
                  </a:cubicBezTo>
                  <a:cubicBezTo>
                    <a:pt x="4759892" y="10491"/>
                    <a:pt x="4762193" y="16045"/>
                    <a:pt x="4762193" y="21837"/>
                  </a:cubicBezTo>
                  <a:lnTo>
                    <a:pt x="4762193" y="1617645"/>
                  </a:lnTo>
                  <a:cubicBezTo>
                    <a:pt x="4762193" y="1623436"/>
                    <a:pt x="4759892" y="1628990"/>
                    <a:pt x="4755797" y="1633086"/>
                  </a:cubicBezTo>
                  <a:cubicBezTo>
                    <a:pt x="4751702" y="1637181"/>
                    <a:pt x="4746148" y="1639482"/>
                    <a:pt x="4740356" y="1639482"/>
                  </a:cubicBezTo>
                  <a:lnTo>
                    <a:pt x="21837" y="1639482"/>
                  </a:lnTo>
                  <a:cubicBezTo>
                    <a:pt x="9777" y="1639482"/>
                    <a:pt x="0" y="1629705"/>
                    <a:pt x="0" y="1617645"/>
                  </a:cubicBezTo>
                  <a:lnTo>
                    <a:pt x="0" y="21837"/>
                  </a:lnTo>
                  <a:cubicBezTo>
                    <a:pt x="0" y="16045"/>
                    <a:pt x="2301" y="10491"/>
                    <a:pt x="6396" y="6396"/>
                  </a:cubicBezTo>
                  <a:cubicBezTo>
                    <a:pt x="10491" y="2301"/>
                    <a:pt x="16045" y="0"/>
                    <a:pt x="21837" y="0"/>
                  </a:cubicBezTo>
                  <a:close/>
                </a:path>
              </a:pathLst>
            </a:custGeom>
            <a:solidFill>
              <a:srgbClr val="3271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4762193" cy="159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38253" y="-1997168"/>
            <a:ext cx="22222600" cy="6047859"/>
          </a:xfrm>
          <a:custGeom>
            <a:avLst/>
            <a:gdLst/>
            <a:ahLst/>
            <a:cxnLst/>
            <a:rect l="l" t="t" r="r" b="b"/>
            <a:pathLst>
              <a:path w="22222600" h="6047859">
                <a:moveTo>
                  <a:pt x="0" y="0"/>
                </a:moveTo>
                <a:lnTo>
                  <a:pt x="22222600" y="0"/>
                </a:lnTo>
                <a:lnTo>
                  <a:pt x="22222600" y="6047859"/>
                </a:lnTo>
                <a:lnTo>
                  <a:pt x="0" y="604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906913" y="8455748"/>
            <a:ext cx="4474173" cy="1753876"/>
          </a:xfrm>
          <a:custGeom>
            <a:avLst/>
            <a:gdLst/>
            <a:ahLst/>
            <a:cxnLst/>
            <a:rect l="l" t="t" r="r" b="b"/>
            <a:pathLst>
              <a:path w="4474173" h="1753876">
                <a:moveTo>
                  <a:pt x="0" y="0"/>
                </a:moveTo>
                <a:lnTo>
                  <a:pt x="4474174" y="0"/>
                </a:lnTo>
                <a:lnTo>
                  <a:pt x="4474174" y="1753876"/>
                </a:lnTo>
                <a:lnTo>
                  <a:pt x="0" y="1753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84650" y="2758022"/>
            <a:ext cx="3822666" cy="2814394"/>
          </a:xfrm>
          <a:custGeom>
            <a:avLst/>
            <a:gdLst/>
            <a:ahLst/>
            <a:cxnLst/>
            <a:rect l="l" t="t" r="r" b="b"/>
            <a:pathLst>
              <a:path w="3822666" h="2814394">
                <a:moveTo>
                  <a:pt x="0" y="0"/>
                </a:moveTo>
                <a:lnTo>
                  <a:pt x="3822666" y="0"/>
                </a:lnTo>
                <a:lnTo>
                  <a:pt x="3822666" y="2814394"/>
                </a:lnTo>
                <a:lnTo>
                  <a:pt x="0" y="2814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007902" y="5143500"/>
            <a:ext cx="4136098" cy="2897219"/>
          </a:xfrm>
          <a:custGeom>
            <a:avLst/>
            <a:gdLst/>
            <a:ahLst/>
            <a:cxnLst/>
            <a:rect l="l" t="t" r="r" b="b"/>
            <a:pathLst>
              <a:path w="4136098" h="2897219">
                <a:moveTo>
                  <a:pt x="0" y="0"/>
                </a:moveTo>
                <a:lnTo>
                  <a:pt x="4136098" y="0"/>
                </a:lnTo>
                <a:lnTo>
                  <a:pt x="4136098" y="2897219"/>
                </a:lnTo>
                <a:lnTo>
                  <a:pt x="0" y="28972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1148" y="5143500"/>
            <a:ext cx="4039656" cy="2897219"/>
          </a:xfrm>
          <a:custGeom>
            <a:avLst/>
            <a:gdLst/>
            <a:ahLst/>
            <a:cxnLst/>
            <a:rect l="l" t="t" r="r" b="b"/>
            <a:pathLst>
              <a:path w="4039656" h="2897219">
                <a:moveTo>
                  <a:pt x="0" y="0"/>
                </a:moveTo>
                <a:lnTo>
                  <a:pt x="4039655" y="0"/>
                </a:lnTo>
                <a:lnTo>
                  <a:pt x="4039655" y="2897219"/>
                </a:lnTo>
                <a:lnTo>
                  <a:pt x="0" y="28972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87043" y="2758022"/>
            <a:ext cx="3497657" cy="2814394"/>
          </a:xfrm>
          <a:custGeom>
            <a:avLst/>
            <a:gdLst/>
            <a:ahLst/>
            <a:cxnLst/>
            <a:rect l="l" t="t" r="r" b="b"/>
            <a:pathLst>
              <a:path w="3497657" h="2814394">
                <a:moveTo>
                  <a:pt x="0" y="0"/>
                </a:moveTo>
                <a:lnTo>
                  <a:pt x="3497658" y="0"/>
                </a:lnTo>
                <a:lnTo>
                  <a:pt x="3497658" y="2814394"/>
                </a:lnTo>
                <a:lnTo>
                  <a:pt x="0" y="28143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544243" y="5865896"/>
            <a:ext cx="3257379" cy="2711768"/>
          </a:xfrm>
          <a:custGeom>
            <a:avLst/>
            <a:gdLst/>
            <a:ahLst/>
            <a:cxnLst/>
            <a:rect l="l" t="t" r="r" b="b"/>
            <a:pathLst>
              <a:path w="3257379" h="2711768">
                <a:moveTo>
                  <a:pt x="0" y="0"/>
                </a:moveTo>
                <a:lnTo>
                  <a:pt x="3257379" y="0"/>
                </a:lnTo>
                <a:lnTo>
                  <a:pt x="3257379" y="2711769"/>
                </a:lnTo>
                <a:lnTo>
                  <a:pt x="0" y="2711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9752" y="5701116"/>
            <a:ext cx="3257379" cy="2711768"/>
          </a:xfrm>
          <a:custGeom>
            <a:avLst/>
            <a:gdLst/>
            <a:ahLst/>
            <a:cxnLst/>
            <a:rect l="l" t="t" r="r" b="b"/>
            <a:pathLst>
              <a:path w="3257379" h="2711768">
                <a:moveTo>
                  <a:pt x="0" y="0"/>
                </a:moveTo>
                <a:lnTo>
                  <a:pt x="3257379" y="0"/>
                </a:lnTo>
                <a:lnTo>
                  <a:pt x="3257379" y="2711768"/>
                </a:lnTo>
                <a:lnTo>
                  <a:pt x="0" y="2711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939470" y="2758022"/>
            <a:ext cx="7603356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299" spc="125" dirty="0">
                <a:solidFill>
                  <a:srgbClr val="FECD1A"/>
                </a:solidFill>
                <a:latin typeface="Open Sans Bold"/>
              </a:rPr>
              <a:t>Big Projects  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6299" spc="125" dirty="0">
                <a:solidFill>
                  <a:srgbClr val="FECD1A"/>
                </a:solidFill>
                <a:latin typeface="Open Sans"/>
              </a:rPr>
              <a:t>International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63760" y="0"/>
            <a:ext cx="13784093" cy="2546974"/>
          </a:xfrm>
          <a:custGeom>
            <a:avLst/>
            <a:gdLst/>
            <a:ahLst/>
            <a:cxnLst/>
            <a:rect l="l" t="t" r="r" b="b"/>
            <a:pathLst>
              <a:path w="13784093" h="2546974">
                <a:moveTo>
                  <a:pt x="0" y="0"/>
                </a:moveTo>
                <a:lnTo>
                  <a:pt x="13784092" y="0"/>
                </a:lnTo>
                <a:lnTo>
                  <a:pt x="13784092" y="2546974"/>
                </a:lnTo>
                <a:lnTo>
                  <a:pt x="0" y="25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19655" y="3303175"/>
            <a:ext cx="6524571" cy="4342918"/>
          </a:xfrm>
          <a:custGeom>
            <a:avLst/>
            <a:gdLst/>
            <a:ahLst/>
            <a:cxnLst/>
            <a:rect l="l" t="t" r="r" b="b"/>
            <a:pathLst>
              <a:path w="6524571" h="4342918">
                <a:moveTo>
                  <a:pt x="0" y="0"/>
                </a:moveTo>
                <a:lnTo>
                  <a:pt x="6524571" y="0"/>
                </a:lnTo>
                <a:lnTo>
                  <a:pt x="6524571" y="4342918"/>
                </a:lnTo>
                <a:lnTo>
                  <a:pt x="0" y="4342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82400">
            <a:off x="410914" y="5842616"/>
            <a:ext cx="3208259" cy="4153085"/>
          </a:xfrm>
          <a:custGeom>
            <a:avLst/>
            <a:gdLst/>
            <a:ahLst/>
            <a:cxnLst/>
            <a:rect l="l" t="t" r="r" b="b"/>
            <a:pathLst>
              <a:path w="3208259" h="4153085">
                <a:moveTo>
                  <a:pt x="0" y="0"/>
                </a:moveTo>
                <a:lnTo>
                  <a:pt x="3208259" y="0"/>
                </a:lnTo>
                <a:lnTo>
                  <a:pt x="3208259" y="4153086"/>
                </a:lnTo>
                <a:lnTo>
                  <a:pt x="0" y="4153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0" y="3303175"/>
            <a:ext cx="6622587" cy="4342918"/>
          </a:xfrm>
          <a:custGeom>
            <a:avLst/>
            <a:gdLst/>
            <a:ahLst/>
            <a:cxnLst/>
            <a:rect l="l" t="t" r="r" b="b"/>
            <a:pathLst>
              <a:path w="6622587" h="4342918">
                <a:moveTo>
                  <a:pt x="0" y="0"/>
                </a:moveTo>
                <a:lnTo>
                  <a:pt x="6622587" y="0"/>
                </a:lnTo>
                <a:lnTo>
                  <a:pt x="6622587" y="4342918"/>
                </a:lnTo>
                <a:lnTo>
                  <a:pt x="0" y="4342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9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66276">
            <a:off x="14474005" y="5436676"/>
            <a:ext cx="3445332" cy="4459075"/>
          </a:xfrm>
          <a:custGeom>
            <a:avLst/>
            <a:gdLst/>
            <a:ahLst/>
            <a:cxnLst/>
            <a:rect l="l" t="t" r="r" b="b"/>
            <a:pathLst>
              <a:path w="3445332" h="4459075">
                <a:moveTo>
                  <a:pt x="0" y="0"/>
                </a:moveTo>
                <a:lnTo>
                  <a:pt x="3445332" y="0"/>
                </a:lnTo>
                <a:lnTo>
                  <a:pt x="3445332" y="4459075"/>
                </a:lnTo>
                <a:lnTo>
                  <a:pt x="0" y="44590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3274" y="2379250"/>
            <a:ext cx="18081451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9"/>
              </a:lnSpc>
              <a:spcBef>
                <a:spcPct val="0"/>
              </a:spcBef>
            </a:pPr>
            <a:r>
              <a:rPr lang="en-US" sz="6099" spc="121">
                <a:solidFill>
                  <a:srgbClr val="2B4485"/>
                </a:solidFill>
                <a:latin typeface="Open Sans Bold"/>
              </a:rPr>
              <a:t>Collaborations between local clubs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39274" y="8520987"/>
            <a:ext cx="839322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spc="72">
                <a:solidFill>
                  <a:srgbClr val="2B4485"/>
                </a:solidFill>
                <a:latin typeface="Open Sans Bold"/>
              </a:rPr>
              <a:t>Support &amp; friendship for the good of Jefferson County &amp; Beyond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74" y="2230842"/>
            <a:ext cx="18081451" cy="6224906"/>
            <a:chOff x="0" y="0"/>
            <a:chExt cx="4762193" cy="16394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62193" cy="1639482"/>
            </a:xfrm>
            <a:custGeom>
              <a:avLst/>
              <a:gdLst/>
              <a:ahLst/>
              <a:cxnLst/>
              <a:rect l="l" t="t" r="r" b="b"/>
              <a:pathLst>
                <a:path w="4762193" h="1639482">
                  <a:moveTo>
                    <a:pt x="21837" y="0"/>
                  </a:moveTo>
                  <a:lnTo>
                    <a:pt x="4740356" y="0"/>
                  </a:lnTo>
                  <a:cubicBezTo>
                    <a:pt x="4746148" y="0"/>
                    <a:pt x="4751702" y="2301"/>
                    <a:pt x="4755797" y="6396"/>
                  </a:cubicBezTo>
                  <a:cubicBezTo>
                    <a:pt x="4759892" y="10491"/>
                    <a:pt x="4762193" y="16045"/>
                    <a:pt x="4762193" y="21837"/>
                  </a:cubicBezTo>
                  <a:lnTo>
                    <a:pt x="4762193" y="1617645"/>
                  </a:lnTo>
                  <a:cubicBezTo>
                    <a:pt x="4762193" y="1623436"/>
                    <a:pt x="4759892" y="1628990"/>
                    <a:pt x="4755797" y="1633086"/>
                  </a:cubicBezTo>
                  <a:cubicBezTo>
                    <a:pt x="4751702" y="1637181"/>
                    <a:pt x="4746148" y="1639482"/>
                    <a:pt x="4740356" y="1639482"/>
                  </a:cubicBezTo>
                  <a:lnTo>
                    <a:pt x="21837" y="1639482"/>
                  </a:lnTo>
                  <a:cubicBezTo>
                    <a:pt x="9777" y="1639482"/>
                    <a:pt x="0" y="1629705"/>
                    <a:pt x="0" y="1617645"/>
                  </a:cubicBezTo>
                  <a:lnTo>
                    <a:pt x="0" y="21837"/>
                  </a:lnTo>
                  <a:cubicBezTo>
                    <a:pt x="0" y="16045"/>
                    <a:pt x="2301" y="10491"/>
                    <a:pt x="6396" y="6396"/>
                  </a:cubicBezTo>
                  <a:cubicBezTo>
                    <a:pt x="10491" y="2301"/>
                    <a:pt x="16045" y="0"/>
                    <a:pt x="21837" y="0"/>
                  </a:cubicBezTo>
                  <a:close/>
                </a:path>
              </a:pathLst>
            </a:custGeom>
            <a:solidFill>
              <a:srgbClr val="3271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4762193" cy="159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63760" y="0"/>
            <a:ext cx="13784093" cy="2546974"/>
          </a:xfrm>
          <a:custGeom>
            <a:avLst/>
            <a:gdLst/>
            <a:ahLst/>
            <a:cxnLst/>
            <a:rect l="l" t="t" r="r" b="b"/>
            <a:pathLst>
              <a:path w="13784093" h="2546974">
                <a:moveTo>
                  <a:pt x="0" y="0"/>
                </a:moveTo>
                <a:lnTo>
                  <a:pt x="13784092" y="0"/>
                </a:lnTo>
                <a:lnTo>
                  <a:pt x="13784092" y="2546974"/>
                </a:lnTo>
                <a:lnTo>
                  <a:pt x="0" y="25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6549" y="2546974"/>
            <a:ext cx="1808145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9"/>
              </a:lnSpc>
              <a:spcBef>
                <a:spcPct val="0"/>
              </a:spcBef>
            </a:pPr>
            <a:r>
              <a:rPr lang="en-US" sz="7599" spc="151" dirty="0">
                <a:solidFill>
                  <a:srgbClr val="FFF45C"/>
                </a:solidFill>
                <a:latin typeface="Open Sans Bold"/>
              </a:rPr>
              <a:t>Why Join Rotary?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9238" y="1028700"/>
            <a:ext cx="952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567892" y="4276725"/>
            <a:ext cx="14891308" cy="601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74" dirty="0">
                <a:solidFill>
                  <a:srgbClr val="FFFFFF"/>
                </a:solidFill>
                <a:latin typeface="Open Sans Bold"/>
              </a:rPr>
              <a:t>Friendship, camaraderie and fun</a:t>
            </a:r>
          </a:p>
          <a:p>
            <a:pPr algn="ctr">
              <a:lnSpc>
                <a:spcPts val="4440"/>
              </a:lnSpc>
            </a:pPr>
            <a:r>
              <a:rPr lang="en-US" sz="3700" spc="74" dirty="0">
                <a:solidFill>
                  <a:srgbClr val="FFFFFF"/>
                </a:solidFill>
                <a:latin typeface="Open Sans Bold"/>
              </a:rPr>
              <a:t>Give back to community</a:t>
            </a:r>
          </a:p>
          <a:p>
            <a:pPr algn="ctr">
              <a:lnSpc>
                <a:spcPts val="4440"/>
              </a:lnSpc>
            </a:pPr>
            <a:r>
              <a:rPr lang="en-US" sz="3700" spc="74" dirty="0">
                <a:solidFill>
                  <a:srgbClr val="FFFFFF"/>
                </a:solidFill>
                <a:latin typeface="Open Sans Bold"/>
              </a:rPr>
              <a:t>Be part of something larger than yourself</a:t>
            </a:r>
          </a:p>
          <a:p>
            <a:pPr algn="ctr">
              <a:lnSpc>
                <a:spcPts val="4440"/>
              </a:lnSpc>
            </a:pPr>
            <a:r>
              <a:rPr lang="en-US" sz="3700" spc="74" dirty="0">
                <a:solidFill>
                  <a:srgbClr val="FFFFFF"/>
                </a:solidFill>
                <a:latin typeface="Open Sans Bold"/>
              </a:rPr>
              <a:t>Professional networking</a:t>
            </a:r>
          </a:p>
          <a:p>
            <a:pPr algn="ctr">
              <a:lnSpc>
                <a:spcPts val="4440"/>
              </a:lnSpc>
            </a:pPr>
            <a:r>
              <a:rPr lang="en-US" sz="3700" spc="74" dirty="0">
                <a:solidFill>
                  <a:srgbClr val="FFFFFF"/>
                </a:solidFill>
                <a:latin typeface="Open Sans Bold"/>
              </a:rPr>
              <a:t>Leadership Training </a:t>
            </a:r>
          </a:p>
          <a:p>
            <a:pPr algn="ctr">
              <a:lnSpc>
                <a:spcPts val="4440"/>
              </a:lnSpc>
            </a:pPr>
            <a:r>
              <a:rPr lang="en-US" sz="3700" spc="74" dirty="0">
                <a:solidFill>
                  <a:srgbClr val="FFFFFF"/>
                </a:solidFill>
                <a:latin typeface="Open Sans Bold"/>
              </a:rPr>
              <a:t>Professional Growth &amp; Recognition</a:t>
            </a:r>
          </a:p>
          <a:p>
            <a:pPr algn="ctr">
              <a:lnSpc>
                <a:spcPts val="3120"/>
              </a:lnSpc>
            </a:pPr>
            <a:endParaRPr lang="en-US" sz="3700" spc="74" dirty="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4440"/>
              </a:lnSpc>
            </a:pPr>
            <a:endParaRPr lang="en-US" sz="3700" spc="74" dirty="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4440"/>
              </a:lnSpc>
            </a:pPr>
            <a:endParaRPr lang="en-US" sz="3700" spc="74" dirty="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4440"/>
              </a:lnSpc>
            </a:pPr>
            <a:endParaRPr lang="en-US" sz="3700" spc="74" dirty="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4440"/>
              </a:lnSpc>
              <a:spcBef>
                <a:spcPct val="0"/>
              </a:spcBef>
            </a:pPr>
            <a:endParaRPr lang="en-US" sz="3700" spc="74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6549" y="8743950"/>
            <a:ext cx="18081451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spc="52">
                <a:solidFill>
                  <a:srgbClr val="0E2D92"/>
                </a:solidFill>
                <a:latin typeface="Open Sans Bold"/>
              </a:rPr>
              <a:t>…..to name just a few of the reasons millions of people around the globe have joined Rotary for 117 years.</a:t>
            </a:r>
          </a:p>
          <a:p>
            <a:pPr algn="ctr">
              <a:lnSpc>
                <a:spcPts val="3120"/>
              </a:lnSpc>
            </a:pPr>
            <a:r>
              <a:rPr lang="en-US" sz="2600" spc="52">
                <a:solidFill>
                  <a:srgbClr val="0E2D92"/>
                </a:solidFill>
                <a:latin typeface="Open Sans Bold"/>
              </a:rPr>
              <a:t>(February 23, 1905)</a:t>
            </a:r>
          </a:p>
          <a:p>
            <a:pPr algn="ctr">
              <a:lnSpc>
                <a:spcPts val="1800"/>
              </a:lnSpc>
              <a:spcBef>
                <a:spcPct val="0"/>
              </a:spcBef>
            </a:pPr>
            <a:endParaRPr lang="en-US" sz="2600" spc="52">
              <a:solidFill>
                <a:srgbClr val="0E2D92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143500"/>
            <a:ext cx="5341697" cy="3848076"/>
          </a:xfrm>
          <a:custGeom>
            <a:avLst/>
            <a:gdLst/>
            <a:ahLst/>
            <a:cxnLst/>
            <a:rect l="l" t="t" r="r" b="b"/>
            <a:pathLst>
              <a:path w="5341697" h="3848076">
                <a:moveTo>
                  <a:pt x="0" y="0"/>
                </a:moveTo>
                <a:lnTo>
                  <a:pt x="5341697" y="0"/>
                </a:lnTo>
                <a:lnTo>
                  <a:pt x="5341697" y="3848076"/>
                </a:lnTo>
                <a:lnTo>
                  <a:pt x="0" y="3848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7" b="-9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70397" y="1818828"/>
            <a:ext cx="5690263" cy="3538721"/>
          </a:xfrm>
          <a:custGeom>
            <a:avLst/>
            <a:gdLst/>
            <a:ahLst/>
            <a:cxnLst/>
            <a:rect l="l" t="t" r="r" b="b"/>
            <a:pathLst>
              <a:path w="5690263" h="3538721">
                <a:moveTo>
                  <a:pt x="0" y="0"/>
                </a:moveTo>
                <a:lnTo>
                  <a:pt x="5690262" y="0"/>
                </a:lnTo>
                <a:lnTo>
                  <a:pt x="5690262" y="3538720"/>
                </a:lnTo>
                <a:lnTo>
                  <a:pt x="0" y="3538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1818828"/>
            <a:ext cx="5341697" cy="3324672"/>
          </a:xfrm>
          <a:custGeom>
            <a:avLst/>
            <a:gdLst/>
            <a:ahLst/>
            <a:cxnLst/>
            <a:rect l="l" t="t" r="r" b="b"/>
            <a:pathLst>
              <a:path w="5341697" h="3324672">
                <a:moveTo>
                  <a:pt x="0" y="0"/>
                </a:moveTo>
                <a:lnTo>
                  <a:pt x="5341697" y="0"/>
                </a:lnTo>
                <a:lnTo>
                  <a:pt x="5341697" y="3324672"/>
                </a:lnTo>
                <a:lnTo>
                  <a:pt x="0" y="3324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16469" y="5166606"/>
            <a:ext cx="5542831" cy="3859713"/>
          </a:xfrm>
          <a:custGeom>
            <a:avLst/>
            <a:gdLst/>
            <a:ahLst/>
            <a:cxnLst/>
            <a:rect l="l" t="t" r="r" b="b"/>
            <a:pathLst>
              <a:path w="5542831" h="3859713">
                <a:moveTo>
                  <a:pt x="0" y="0"/>
                </a:moveTo>
                <a:lnTo>
                  <a:pt x="5542831" y="0"/>
                </a:lnTo>
                <a:lnTo>
                  <a:pt x="5542831" y="3859713"/>
                </a:lnTo>
                <a:lnTo>
                  <a:pt x="0" y="3859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70397" y="5201349"/>
            <a:ext cx="5665628" cy="3824970"/>
          </a:xfrm>
          <a:custGeom>
            <a:avLst/>
            <a:gdLst/>
            <a:ahLst/>
            <a:cxnLst/>
            <a:rect l="l" t="t" r="r" b="b"/>
            <a:pathLst>
              <a:path w="5665628" h="3824970">
                <a:moveTo>
                  <a:pt x="0" y="0"/>
                </a:moveTo>
                <a:lnTo>
                  <a:pt x="5665627" y="0"/>
                </a:lnTo>
                <a:lnTo>
                  <a:pt x="5665627" y="3824970"/>
                </a:lnTo>
                <a:lnTo>
                  <a:pt x="0" y="3824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35" r="-4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6469" y="1818828"/>
            <a:ext cx="5542831" cy="3441850"/>
          </a:xfrm>
          <a:custGeom>
            <a:avLst/>
            <a:gdLst/>
            <a:ahLst/>
            <a:cxnLst/>
            <a:rect l="l" t="t" r="r" b="b"/>
            <a:pathLst>
              <a:path w="5542831" h="3441850">
                <a:moveTo>
                  <a:pt x="0" y="0"/>
                </a:moveTo>
                <a:lnTo>
                  <a:pt x="5542831" y="0"/>
                </a:lnTo>
                <a:lnTo>
                  <a:pt x="5542831" y="3441850"/>
                </a:lnTo>
                <a:lnTo>
                  <a:pt x="0" y="3441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9001101"/>
            <a:ext cx="18288000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4000" spc="80">
                <a:solidFill>
                  <a:srgbClr val="FFFFFF"/>
                </a:solidFill>
                <a:latin typeface="Open Sans Bold"/>
              </a:rPr>
              <a:t>Every minute of every day, we feed, we house, we vaccinate, educate, advocate, comfort and provide a variety of services.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5256" y="312227"/>
            <a:ext cx="8117488" cy="13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7"/>
              </a:lnSpc>
            </a:pPr>
            <a:r>
              <a:rPr lang="en-US" sz="6599" spc="131">
                <a:solidFill>
                  <a:srgbClr val="FFF45C"/>
                </a:solidFill>
                <a:latin typeface="Open Sans"/>
              </a:rPr>
              <a:t>This Is</a:t>
            </a:r>
            <a:r>
              <a:rPr lang="en-US" sz="6599" spc="131">
                <a:solidFill>
                  <a:srgbClr val="FFF45C"/>
                </a:solidFill>
                <a:latin typeface="Open Sans Italics"/>
              </a:rPr>
              <a:t> </a:t>
            </a:r>
            <a:r>
              <a:rPr lang="en-US" sz="6599" spc="131">
                <a:solidFill>
                  <a:srgbClr val="FFF45C"/>
                </a:solidFill>
                <a:latin typeface="Open Sans Bold Italics"/>
              </a:rPr>
              <a:t>Rotary</a:t>
            </a:r>
          </a:p>
          <a:p>
            <a:pPr algn="ctr">
              <a:lnSpc>
                <a:spcPts val="4312"/>
              </a:lnSpc>
            </a:pPr>
            <a:r>
              <a:rPr lang="en-US" sz="4400" spc="88">
                <a:solidFill>
                  <a:srgbClr val="FFF45C"/>
                </a:solidFill>
                <a:latin typeface="Open Sans Bold"/>
              </a:rPr>
              <a:t>People Of Action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74" y="2230842"/>
            <a:ext cx="18081451" cy="6224906"/>
            <a:chOff x="0" y="0"/>
            <a:chExt cx="4762193" cy="16394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62193" cy="1639482"/>
            </a:xfrm>
            <a:custGeom>
              <a:avLst/>
              <a:gdLst/>
              <a:ahLst/>
              <a:cxnLst/>
              <a:rect l="l" t="t" r="r" b="b"/>
              <a:pathLst>
                <a:path w="4762193" h="1639482">
                  <a:moveTo>
                    <a:pt x="21837" y="0"/>
                  </a:moveTo>
                  <a:lnTo>
                    <a:pt x="4740356" y="0"/>
                  </a:lnTo>
                  <a:cubicBezTo>
                    <a:pt x="4746148" y="0"/>
                    <a:pt x="4751702" y="2301"/>
                    <a:pt x="4755797" y="6396"/>
                  </a:cubicBezTo>
                  <a:cubicBezTo>
                    <a:pt x="4759892" y="10491"/>
                    <a:pt x="4762193" y="16045"/>
                    <a:pt x="4762193" y="21837"/>
                  </a:cubicBezTo>
                  <a:lnTo>
                    <a:pt x="4762193" y="1617645"/>
                  </a:lnTo>
                  <a:cubicBezTo>
                    <a:pt x="4762193" y="1623436"/>
                    <a:pt x="4759892" y="1628990"/>
                    <a:pt x="4755797" y="1633086"/>
                  </a:cubicBezTo>
                  <a:cubicBezTo>
                    <a:pt x="4751702" y="1637181"/>
                    <a:pt x="4746148" y="1639482"/>
                    <a:pt x="4740356" y="1639482"/>
                  </a:cubicBezTo>
                  <a:lnTo>
                    <a:pt x="21837" y="1639482"/>
                  </a:lnTo>
                  <a:cubicBezTo>
                    <a:pt x="9777" y="1639482"/>
                    <a:pt x="0" y="1629705"/>
                    <a:pt x="0" y="1617645"/>
                  </a:cubicBezTo>
                  <a:lnTo>
                    <a:pt x="0" y="21837"/>
                  </a:lnTo>
                  <a:cubicBezTo>
                    <a:pt x="0" y="16045"/>
                    <a:pt x="2301" y="10491"/>
                    <a:pt x="6396" y="6396"/>
                  </a:cubicBezTo>
                  <a:cubicBezTo>
                    <a:pt x="10491" y="2301"/>
                    <a:pt x="16045" y="0"/>
                    <a:pt x="21837" y="0"/>
                  </a:cubicBezTo>
                  <a:close/>
                </a:path>
              </a:pathLst>
            </a:custGeom>
            <a:solidFill>
              <a:srgbClr val="3271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4762193" cy="159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63760" y="0"/>
            <a:ext cx="13784093" cy="2546974"/>
          </a:xfrm>
          <a:custGeom>
            <a:avLst/>
            <a:gdLst/>
            <a:ahLst/>
            <a:cxnLst/>
            <a:rect l="l" t="t" r="r" b="b"/>
            <a:pathLst>
              <a:path w="13784093" h="2546974">
                <a:moveTo>
                  <a:pt x="0" y="0"/>
                </a:moveTo>
                <a:lnTo>
                  <a:pt x="13784092" y="0"/>
                </a:lnTo>
                <a:lnTo>
                  <a:pt x="13784092" y="2546974"/>
                </a:lnTo>
                <a:lnTo>
                  <a:pt x="0" y="25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3699499"/>
            <a:ext cx="14891308" cy="769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Fellowship &amp; life-long friendships</a:t>
            </a:r>
          </a:p>
          <a:p>
            <a:pPr>
              <a:lnSpc>
                <a:spcPts val="4440"/>
              </a:lnSpc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Network &amp; business development</a:t>
            </a:r>
          </a:p>
          <a:p>
            <a:pPr>
              <a:lnSpc>
                <a:spcPts val="4440"/>
              </a:lnSpc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Leadership opportunities</a:t>
            </a:r>
          </a:p>
          <a:p>
            <a:pPr>
              <a:lnSpc>
                <a:spcPts val="4440"/>
              </a:lnSpc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Mentors to assist with professional development</a:t>
            </a:r>
          </a:p>
          <a:p>
            <a:pPr>
              <a:lnSpc>
                <a:spcPts val="4440"/>
              </a:lnSpc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Give back to the community</a:t>
            </a:r>
          </a:p>
          <a:p>
            <a:pPr>
              <a:lnSpc>
                <a:spcPts val="4440"/>
              </a:lnSpc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Be part of something bigger than self</a:t>
            </a:r>
          </a:p>
          <a:p>
            <a:pPr>
              <a:lnSpc>
                <a:spcPts val="4440"/>
              </a:lnSpc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The Rotary Magazine</a:t>
            </a:r>
          </a:p>
          <a:p>
            <a:pPr>
              <a:lnSpc>
                <a:spcPts val="4440"/>
              </a:lnSpc>
            </a:pPr>
            <a:r>
              <a:rPr lang="en-US" sz="3700" spc="74">
                <a:solidFill>
                  <a:srgbClr val="FFFFFF"/>
                </a:solidFill>
                <a:latin typeface="Open Sans Bold"/>
              </a:rPr>
              <a:t>Travel opportunities</a:t>
            </a:r>
          </a:p>
          <a:p>
            <a:pPr>
              <a:lnSpc>
                <a:spcPts val="4440"/>
              </a:lnSpc>
            </a:pPr>
            <a:endParaRPr lang="en-US" sz="3700" spc="74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3120"/>
              </a:lnSpc>
            </a:pPr>
            <a:endParaRPr lang="en-US" sz="3700" spc="74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4440"/>
              </a:lnSpc>
            </a:pPr>
            <a:endParaRPr lang="en-US" sz="3700" spc="74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4440"/>
              </a:lnSpc>
            </a:pPr>
            <a:endParaRPr lang="en-US" sz="3700" spc="74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4440"/>
              </a:lnSpc>
            </a:pPr>
            <a:endParaRPr lang="en-US" sz="3700" spc="74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4440"/>
              </a:lnSpc>
              <a:spcBef>
                <a:spcPct val="0"/>
              </a:spcBef>
            </a:pPr>
            <a:endParaRPr lang="en-US" sz="3700" spc="74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53310" y="3015221"/>
            <a:ext cx="4345749" cy="4256557"/>
          </a:xfrm>
          <a:custGeom>
            <a:avLst/>
            <a:gdLst/>
            <a:ahLst/>
            <a:cxnLst/>
            <a:rect l="l" t="t" r="r" b="b"/>
            <a:pathLst>
              <a:path w="4345749" h="4256557">
                <a:moveTo>
                  <a:pt x="0" y="0"/>
                </a:moveTo>
                <a:lnTo>
                  <a:pt x="4345749" y="0"/>
                </a:lnTo>
                <a:lnTo>
                  <a:pt x="4345749" y="4256558"/>
                </a:lnTo>
                <a:lnTo>
                  <a:pt x="0" y="4256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70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-2893685" y="2197508"/>
            <a:ext cx="1808145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9"/>
              </a:lnSpc>
              <a:spcBef>
                <a:spcPct val="0"/>
              </a:spcBef>
            </a:pPr>
            <a:r>
              <a:rPr lang="en-US" sz="7599" spc="151">
                <a:solidFill>
                  <a:srgbClr val="FFF45C"/>
                </a:solidFill>
                <a:latin typeface="Open Sans Bold"/>
              </a:rPr>
              <a:t>Benefits of Rotary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1028700"/>
            <a:ext cx="952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5751" y="267371"/>
            <a:ext cx="11551124" cy="6430505"/>
          </a:xfrm>
          <a:custGeom>
            <a:avLst/>
            <a:gdLst/>
            <a:ahLst/>
            <a:cxnLst/>
            <a:rect l="l" t="t" r="r" b="b"/>
            <a:pathLst>
              <a:path w="11551124" h="6430505">
                <a:moveTo>
                  <a:pt x="0" y="0"/>
                </a:moveTo>
                <a:lnTo>
                  <a:pt x="11551124" y="0"/>
                </a:lnTo>
                <a:lnTo>
                  <a:pt x="11551124" y="6430505"/>
                </a:lnTo>
                <a:lnTo>
                  <a:pt x="0" y="64305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46" r="-304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91519" y="8255588"/>
            <a:ext cx="2975765" cy="11010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6697876"/>
            <a:ext cx="811530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>
                <a:solidFill>
                  <a:srgbClr val="0E2D92"/>
                </a:solidFill>
                <a:latin typeface="Open Sans Bold"/>
              </a:rPr>
              <a:t>Contact for Rotary Club of Charles Town Membership Chair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49125" y="6697876"/>
            <a:ext cx="7638875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>
                <a:solidFill>
                  <a:srgbClr val="0F2892"/>
                </a:solidFill>
                <a:latin typeface="Open Sans Bold"/>
              </a:rPr>
              <a:t>Contact for Shepherdstown Rotary Membership Chair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26171" y="8255588"/>
            <a:ext cx="5033129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74">
                <a:solidFill>
                  <a:srgbClr val="0E2D92"/>
                </a:solidFill>
                <a:latin typeface="Open Sans Bold"/>
              </a:rPr>
              <a:t>Dana Orsini, Past DG</a:t>
            </a:r>
          </a:p>
          <a:p>
            <a:pPr algn="ctr">
              <a:lnSpc>
                <a:spcPts val="4440"/>
              </a:lnSpc>
            </a:pPr>
            <a:r>
              <a:rPr lang="en-US" sz="3700" spc="74">
                <a:solidFill>
                  <a:srgbClr val="0E2D92"/>
                </a:solidFill>
                <a:latin typeface="Open Sans Bold"/>
              </a:rPr>
              <a:t>dmorsini@aol.com</a:t>
            </a:r>
          </a:p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>
                <a:solidFill>
                  <a:srgbClr val="0E2D92"/>
                </a:solidFill>
                <a:latin typeface="Open Sans"/>
              </a:rPr>
              <a:t>304-270-8567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1225" y="8255588"/>
            <a:ext cx="6612850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74">
                <a:solidFill>
                  <a:srgbClr val="0E2D92"/>
                </a:solidFill>
                <a:latin typeface="Open Sans Bold"/>
              </a:rPr>
              <a:t>Bruce Dillon</a:t>
            </a:r>
          </a:p>
          <a:p>
            <a:pPr algn="ctr">
              <a:lnSpc>
                <a:spcPts val="4440"/>
              </a:lnSpc>
            </a:pPr>
            <a:r>
              <a:rPr lang="en-US" sz="3700" spc="74">
                <a:solidFill>
                  <a:srgbClr val="0E2D92"/>
                </a:solidFill>
                <a:latin typeface="Open Sans Bold"/>
              </a:rPr>
              <a:t>BruceDillon806@gmail.com</a:t>
            </a:r>
          </a:p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>
                <a:solidFill>
                  <a:srgbClr val="0E2D92"/>
                </a:solidFill>
                <a:latin typeface="Open Sans"/>
              </a:rPr>
              <a:t>703-906-3450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74" y="2960686"/>
            <a:ext cx="18081451" cy="6224906"/>
            <a:chOff x="0" y="0"/>
            <a:chExt cx="4762193" cy="16394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62193" cy="1639482"/>
            </a:xfrm>
            <a:custGeom>
              <a:avLst/>
              <a:gdLst/>
              <a:ahLst/>
              <a:cxnLst/>
              <a:rect l="l" t="t" r="r" b="b"/>
              <a:pathLst>
                <a:path w="4762193" h="1639482">
                  <a:moveTo>
                    <a:pt x="21837" y="0"/>
                  </a:moveTo>
                  <a:lnTo>
                    <a:pt x="4740356" y="0"/>
                  </a:lnTo>
                  <a:cubicBezTo>
                    <a:pt x="4746148" y="0"/>
                    <a:pt x="4751702" y="2301"/>
                    <a:pt x="4755797" y="6396"/>
                  </a:cubicBezTo>
                  <a:cubicBezTo>
                    <a:pt x="4759892" y="10491"/>
                    <a:pt x="4762193" y="16045"/>
                    <a:pt x="4762193" y="21837"/>
                  </a:cubicBezTo>
                  <a:lnTo>
                    <a:pt x="4762193" y="1617645"/>
                  </a:lnTo>
                  <a:cubicBezTo>
                    <a:pt x="4762193" y="1623436"/>
                    <a:pt x="4759892" y="1628990"/>
                    <a:pt x="4755797" y="1633086"/>
                  </a:cubicBezTo>
                  <a:cubicBezTo>
                    <a:pt x="4751702" y="1637181"/>
                    <a:pt x="4746148" y="1639482"/>
                    <a:pt x="4740356" y="1639482"/>
                  </a:cubicBezTo>
                  <a:lnTo>
                    <a:pt x="21837" y="1639482"/>
                  </a:lnTo>
                  <a:cubicBezTo>
                    <a:pt x="9777" y="1639482"/>
                    <a:pt x="0" y="1629705"/>
                    <a:pt x="0" y="1617645"/>
                  </a:cubicBezTo>
                  <a:lnTo>
                    <a:pt x="0" y="21837"/>
                  </a:lnTo>
                  <a:cubicBezTo>
                    <a:pt x="0" y="16045"/>
                    <a:pt x="2301" y="10491"/>
                    <a:pt x="6396" y="6396"/>
                  </a:cubicBezTo>
                  <a:cubicBezTo>
                    <a:pt x="10491" y="2301"/>
                    <a:pt x="16045" y="0"/>
                    <a:pt x="21837" y="0"/>
                  </a:cubicBezTo>
                  <a:close/>
                </a:path>
              </a:pathLst>
            </a:custGeom>
            <a:solidFill>
              <a:srgbClr val="3271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4762193" cy="159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1861" y="1090133"/>
            <a:ext cx="4318678" cy="8106734"/>
          </a:xfrm>
          <a:custGeom>
            <a:avLst/>
            <a:gdLst/>
            <a:ahLst/>
            <a:cxnLst/>
            <a:rect l="l" t="t" r="r" b="b"/>
            <a:pathLst>
              <a:path w="4318678" h="8106734">
                <a:moveTo>
                  <a:pt x="0" y="0"/>
                </a:moveTo>
                <a:lnTo>
                  <a:pt x="4318678" y="0"/>
                </a:lnTo>
                <a:lnTo>
                  <a:pt x="4318678" y="8106734"/>
                </a:lnTo>
                <a:lnTo>
                  <a:pt x="0" y="8106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9242" y="1181150"/>
            <a:ext cx="435801" cy="435801"/>
          </a:xfrm>
          <a:custGeom>
            <a:avLst/>
            <a:gdLst/>
            <a:ahLst/>
            <a:cxnLst/>
            <a:rect l="l" t="t" r="r" b="b"/>
            <a:pathLst>
              <a:path w="435801" h="435801">
                <a:moveTo>
                  <a:pt x="0" y="0"/>
                </a:moveTo>
                <a:lnTo>
                  <a:pt x="435801" y="0"/>
                </a:lnTo>
                <a:lnTo>
                  <a:pt x="435801" y="435801"/>
                </a:lnTo>
                <a:lnTo>
                  <a:pt x="0" y="435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378494" y="3307018"/>
            <a:ext cx="6684376" cy="5511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TOGETHER WE: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600" spc="36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PROMOTE PEACE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TRANSFORM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SAVE LIVES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FIGHT HUNGER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MENTOR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LEARN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INSPIRE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END POLIO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EMPOWER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Open Sans Bold"/>
              </a:rPr>
              <a:t>CONNECT</a:t>
            </a:r>
          </a:p>
        </p:txBody>
      </p:sp>
      <p:sp>
        <p:nvSpPr>
          <p:cNvPr id="9" name="Freeform 9"/>
          <p:cNvSpPr/>
          <p:nvPr/>
        </p:nvSpPr>
        <p:spPr>
          <a:xfrm>
            <a:off x="409065" y="281309"/>
            <a:ext cx="14456860" cy="2671285"/>
          </a:xfrm>
          <a:custGeom>
            <a:avLst/>
            <a:gdLst/>
            <a:ahLst/>
            <a:cxnLst/>
            <a:rect l="l" t="t" r="r" b="b"/>
            <a:pathLst>
              <a:path w="14456860" h="2671285">
                <a:moveTo>
                  <a:pt x="0" y="0"/>
                </a:moveTo>
                <a:lnTo>
                  <a:pt x="14456860" y="0"/>
                </a:lnTo>
                <a:lnTo>
                  <a:pt x="14456860" y="2671285"/>
                </a:lnTo>
                <a:lnTo>
                  <a:pt x="0" y="26712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/>
          <a:stretch/>
        </p:blipFill>
        <p:spPr>
          <a:xfrm>
            <a:off x="630025" y="3487504"/>
            <a:ext cx="5152750" cy="47962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38774" y="7770060"/>
            <a:ext cx="5682263" cy="2135153"/>
          </a:xfrm>
          <a:custGeom>
            <a:avLst/>
            <a:gdLst/>
            <a:ahLst/>
            <a:cxnLst/>
            <a:rect l="l" t="t" r="r" b="b"/>
            <a:pathLst>
              <a:path w="5682263" h="2135153">
                <a:moveTo>
                  <a:pt x="0" y="0"/>
                </a:moveTo>
                <a:lnTo>
                  <a:pt x="5682263" y="0"/>
                </a:lnTo>
                <a:lnTo>
                  <a:pt x="5682263" y="2135154"/>
                </a:lnTo>
                <a:lnTo>
                  <a:pt x="0" y="2135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15670" y="2315733"/>
            <a:ext cx="5243630" cy="5199492"/>
          </a:xfrm>
          <a:custGeom>
            <a:avLst/>
            <a:gdLst/>
            <a:ahLst/>
            <a:cxnLst/>
            <a:rect l="l" t="t" r="r" b="b"/>
            <a:pathLst>
              <a:path w="5243630" h="5199492">
                <a:moveTo>
                  <a:pt x="0" y="0"/>
                </a:moveTo>
                <a:lnTo>
                  <a:pt x="5243630" y="0"/>
                </a:lnTo>
                <a:lnTo>
                  <a:pt x="5243630" y="5199492"/>
                </a:lnTo>
                <a:lnTo>
                  <a:pt x="0" y="5199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65838" y="942975"/>
            <a:ext cx="9953825" cy="165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9"/>
              </a:lnSpc>
            </a:pPr>
            <a:r>
              <a:rPr lang="en-US" sz="10299" dirty="0">
                <a:solidFill>
                  <a:srgbClr val="FFF45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Open Sans Bold"/>
              </a:rPr>
              <a:t>Rotary Origins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2844" y="3463290"/>
            <a:ext cx="10232704" cy="579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500" spc="70">
                <a:solidFill>
                  <a:srgbClr val="FFFFFF"/>
                </a:solidFill>
                <a:latin typeface="Open Sans Bold"/>
              </a:rPr>
              <a:t>The first Rotary Club was organized in 1905, by Chicago Attorney Paul P. Harris</a:t>
            </a:r>
          </a:p>
          <a:p>
            <a:pPr algn="ctr">
              <a:lnSpc>
                <a:spcPts val="4620"/>
              </a:lnSpc>
            </a:pPr>
            <a:r>
              <a:rPr lang="en-US" sz="3500" spc="70">
                <a:solidFill>
                  <a:srgbClr val="FFFFFF"/>
                </a:solidFill>
                <a:latin typeface="Open Sans Bold"/>
              </a:rPr>
              <a:t>The original four member club met for fellowship in rotation at member’s offices…thus the name ROTARY</a:t>
            </a:r>
          </a:p>
          <a:p>
            <a:pPr algn="ctr">
              <a:lnSpc>
                <a:spcPts val="4620"/>
              </a:lnSpc>
            </a:pPr>
            <a:endParaRPr lang="en-US" sz="3500" spc="7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4620"/>
              </a:lnSpc>
            </a:pPr>
            <a:r>
              <a:rPr lang="en-US" sz="3500" spc="70">
                <a:solidFill>
                  <a:srgbClr val="FFFFFF"/>
                </a:solidFill>
                <a:latin typeface="Open Sans Bold"/>
              </a:rPr>
              <a:t>Their first community service project: meeting a public health need by establishing a restroom outside the Chicago City Hall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6472257" cy="8531178"/>
          </a:xfrm>
          <a:custGeom>
            <a:avLst/>
            <a:gdLst/>
            <a:ahLst/>
            <a:cxnLst/>
            <a:rect l="l" t="t" r="r" b="b"/>
            <a:pathLst>
              <a:path w="6472257" h="8531178">
                <a:moveTo>
                  <a:pt x="0" y="0"/>
                </a:moveTo>
                <a:lnTo>
                  <a:pt x="6472257" y="0"/>
                </a:lnTo>
                <a:lnTo>
                  <a:pt x="6472257" y="8531178"/>
                </a:lnTo>
                <a:lnTo>
                  <a:pt x="0" y="8531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93614" y="531562"/>
            <a:ext cx="10694386" cy="1976069"/>
          </a:xfrm>
          <a:custGeom>
            <a:avLst/>
            <a:gdLst/>
            <a:ahLst/>
            <a:cxnLst/>
            <a:rect l="l" t="t" r="r" b="b"/>
            <a:pathLst>
              <a:path w="10694386" h="1976069">
                <a:moveTo>
                  <a:pt x="0" y="0"/>
                </a:moveTo>
                <a:lnTo>
                  <a:pt x="10694386" y="0"/>
                </a:lnTo>
                <a:lnTo>
                  <a:pt x="10694386" y="1976069"/>
                </a:lnTo>
                <a:lnTo>
                  <a:pt x="0" y="1976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99262" y="2582521"/>
            <a:ext cx="3257379" cy="2711768"/>
          </a:xfrm>
          <a:custGeom>
            <a:avLst/>
            <a:gdLst/>
            <a:ahLst/>
            <a:cxnLst/>
            <a:rect l="l" t="t" r="r" b="b"/>
            <a:pathLst>
              <a:path w="3257379" h="2711768">
                <a:moveTo>
                  <a:pt x="0" y="0"/>
                </a:moveTo>
                <a:lnTo>
                  <a:pt x="3257379" y="0"/>
                </a:lnTo>
                <a:lnTo>
                  <a:pt x="3257379" y="2711768"/>
                </a:lnTo>
                <a:lnTo>
                  <a:pt x="0" y="2711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5564896"/>
            <a:ext cx="5965679" cy="3460094"/>
          </a:xfrm>
          <a:custGeom>
            <a:avLst/>
            <a:gdLst/>
            <a:ahLst/>
            <a:cxnLst/>
            <a:rect l="l" t="t" r="r" b="b"/>
            <a:pathLst>
              <a:path w="5965679" h="3460094">
                <a:moveTo>
                  <a:pt x="0" y="0"/>
                </a:moveTo>
                <a:lnTo>
                  <a:pt x="5965679" y="0"/>
                </a:lnTo>
                <a:lnTo>
                  <a:pt x="5965679" y="3460093"/>
                </a:lnTo>
                <a:lnTo>
                  <a:pt x="0" y="34600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056641" y="3234210"/>
            <a:ext cx="6734621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en-US" sz="8799" spc="175">
                <a:solidFill>
                  <a:srgbClr val="FCD600"/>
                </a:solidFill>
                <a:latin typeface="Open Sans Bold"/>
              </a:rPr>
              <a:t>And, is it....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37740" y="5143500"/>
            <a:ext cx="1533674" cy="369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4"/>
              </a:lnSpc>
              <a:spcBef>
                <a:spcPct val="0"/>
              </a:spcBef>
            </a:pPr>
            <a:r>
              <a:rPr lang="en-US" sz="24295" spc="485">
                <a:solidFill>
                  <a:srgbClr val="FCD600"/>
                </a:solidFill>
                <a:latin typeface="Open Sans Bold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2514" y="2095500"/>
            <a:ext cx="169288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/>
          <a:stretch/>
        </p:blipFill>
        <p:spPr>
          <a:xfrm>
            <a:off x="3618163" y="2181195"/>
            <a:ext cx="1182437" cy="11006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93288" y="2301417"/>
            <a:ext cx="6031641" cy="6956883"/>
          </a:xfrm>
          <a:custGeom>
            <a:avLst/>
            <a:gdLst/>
            <a:ahLst/>
            <a:cxnLst/>
            <a:rect l="l" t="t" r="r" b="b"/>
            <a:pathLst>
              <a:path w="6031641" h="6956883">
                <a:moveTo>
                  <a:pt x="0" y="0"/>
                </a:moveTo>
                <a:lnTo>
                  <a:pt x="6031641" y="0"/>
                </a:lnTo>
                <a:lnTo>
                  <a:pt x="6031641" y="6956883"/>
                </a:lnTo>
                <a:lnTo>
                  <a:pt x="0" y="6956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18934" y="2631895"/>
            <a:ext cx="4701398" cy="6295928"/>
          </a:xfrm>
          <a:custGeom>
            <a:avLst/>
            <a:gdLst/>
            <a:ahLst/>
            <a:cxnLst/>
            <a:rect l="l" t="t" r="r" b="b"/>
            <a:pathLst>
              <a:path w="4701398" h="6295928">
                <a:moveTo>
                  <a:pt x="0" y="0"/>
                </a:moveTo>
                <a:lnTo>
                  <a:pt x="4701398" y="0"/>
                </a:lnTo>
                <a:lnTo>
                  <a:pt x="4701398" y="6295927"/>
                </a:lnTo>
                <a:lnTo>
                  <a:pt x="0" y="6295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85502" y="1028700"/>
            <a:ext cx="1366554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4999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Open Sans Bold"/>
              </a:rPr>
              <a:t>"Peace is the soil where hope takes root"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9430" y="9465171"/>
            <a:ext cx="10319569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  <a:spcBef>
                <a:spcPct val="0"/>
              </a:spcBef>
            </a:pPr>
            <a:r>
              <a:rPr lang="en-US" sz="3400" spc="68" dirty="0">
                <a:solidFill>
                  <a:srgbClr val="0E2D92"/>
                </a:solidFill>
                <a:latin typeface="Open Sans Bold"/>
              </a:rPr>
              <a:t>Gordon R McInally, RI President 2023-2024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5996" y="1373099"/>
            <a:ext cx="4423556" cy="3317667"/>
          </a:xfrm>
          <a:custGeom>
            <a:avLst/>
            <a:gdLst/>
            <a:ahLst/>
            <a:cxnLst/>
            <a:rect l="l" t="t" r="r" b="b"/>
            <a:pathLst>
              <a:path w="4423556" h="3317667">
                <a:moveTo>
                  <a:pt x="0" y="0"/>
                </a:moveTo>
                <a:lnTo>
                  <a:pt x="4423556" y="0"/>
                </a:lnTo>
                <a:lnTo>
                  <a:pt x="4423556" y="3317667"/>
                </a:lnTo>
                <a:lnTo>
                  <a:pt x="0" y="3317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53477" y="1373099"/>
            <a:ext cx="4981046" cy="3317667"/>
          </a:xfrm>
          <a:custGeom>
            <a:avLst/>
            <a:gdLst/>
            <a:ahLst/>
            <a:cxnLst/>
            <a:rect l="l" t="t" r="r" b="b"/>
            <a:pathLst>
              <a:path w="4981046" h="3317667">
                <a:moveTo>
                  <a:pt x="0" y="0"/>
                </a:moveTo>
                <a:lnTo>
                  <a:pt x="4981046" y="0"/>
                </a:lnTo>
                <a:lnTo>
                  <a:pt x="4981046" y="3317667"/>
                </a:lnTo>
                <a:lnTo>
                  <a:pt x="0" y="331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57233" y="1433978"/>
            <a:ext cx="4702067" cy="3344491"/>
          </a:xfrm>
          <a:custGeom>
            <a:avLst/>
            <a:gdLst/>
            <a:ahLst/>
            <a:cxnLst/>
            <a:rect l="l" t="t" r="r" b="b"/>
            <a:pathLst>
              <a:path w="4702067" h="3344491">
                <a:moveTo>
                  <a:pt x="0" y="0"/>
                </a:moveTo>
                <a:lnTo>
                  <a:pt x="4702067" y="0"/>
                </a:lnTo>
                <a:lnTo>
                  <a:pt x="4702067" y="3344491"/>
                </a:lnTo>
                <a:lnTo>
                  <a:pt x="0" y="334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29080" y="5745722"/>
            <a:ext cx="5200944" cy="3512578"/>
          </a:xfrm>
          <a:custGeom>
            <a:avLst/>
            <a:gdLst/>
            <a:ahLst/>
            <a:cxnLst/>
            <a:rect l="l" t="t" r="r" b="b"/>
            <a:pathLst>
              <a:path w="5200944" h="3512578">
                <a:moveTo>
                  <a:pt x="0" y="0"/>
                </a:moveTo>
                <a:lnTo>
                  <a:pt x="5200944" y="0"/>
                </a:lnTo>
                <a:lnTo>
                  <a:pt x="5200944" y="3512578"/>
                </a:lnTo>
                <a:lnTo>
                  <a:pt x="0" y="3512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87222" y="5745722"/>
            <a:ext cx="5354092" cy="3569395"/>
          </a:xfrm>
          <a:custGeom>
            <a:avLst/>
            <a:gdLst/>
            <a:ahLst/>
            <a:cxnLst/>
            <a:rect l="l" t="t" r="r" b="b"/>
            <a:pathLst>
              <a:path w="5354092" h="3569395">
                <a:moveTo>
                  <a:pt x="0" y="0"/>
                </a:moveTo>
                <a:lnTo>
                  <a:pt x="5354092" y="0"/>
                </a:lnTo>
                <a:lnTo>
                  <a:pt x="5354092" y="3569395"/>
                </a:lnTo>
                <a:lnTo>
                  <a:pt x="0" y="3569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02260" y="209550"/>
            <a:ext cx="11883479" cy="8191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 spc="109" dirty="0">
                <a:solidFill>
                  <a:srgbClr val="0E2D92"/>
                </a:solidFill>
                <a:latin typeface="Open Sans Bold"/>
              </a:rPr>
              <a:t>Five Avenues of Service In Action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3630" y="4862512"/>
            <a:ext cx="3865877" cy="561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 dirty="0">
                <a:solidFill>
                  <a:srgbClr val="0E2D92"/>
                </a:solidFill>
                <a:latin typeface="Open Sans Bold"/>
              </a:rPr>
              <a:t>Club Service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10536" y="4862512"/>
            <a:ext cx="4466927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 dirty="0">
                <a:solidFill>
                  <a:srgbClr val="0E2D92"/>
                </a:solidFill>
                <a:latin typeface="Open Sans Bold"/>
              </a:rPr>
              <a:t>Vocational Service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47532" y="4862512"/>
            <a:ext cx="5611868" cy="561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>
                <a:solidFill>
                  <a:srgbClr val="0E2D92"/>
                </a:solidFill>
                <a:latin typeface="Open Sans Bold"/>
              </a:rPr>
              <a:t>Community Service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66881" y="9486567"/>
            <a:ext cx="5125343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>
                <a:solidFill>
                  <a:srgbClr val="0E2D92"/>
                </a:solidFill>
                <a:latin typeface="Open Sans Bold"/>
              </a:rPr>
              <a:t>International Service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01493" y="9486567"/>
            <a:ext cx="3329583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spc="74">
                <a:solidFill>
                  <a:srgbClr val="0E2D92"/>
                </a:solidFill>
                <a:latin typeface="Open Sans Bold"/>
              </a:rPr>
              <a:t>Youth Service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95877" y="4204504"/>
            <a:ext cx="329624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 dirty="0">
                <a:solidFill>
                  <a:srgbClr val="FFF5E8"/>
                </a:solidFill>
                <a:latin typeface="Open Sans Bold"/>
              </a:rPr>
              <a:t>Basic Education &amp; Literacy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65229"/>
            <a:ext cx="4245904" cy="3034348"/>
          </a:xfrm>
          <a:custGeom>
            <a:avLst/>
            <a:gdLst/>
            <a:ahLst/>
            <a:cxnLst/>
            <a:rect l="l" t="t" r="r" b="b"/>
            <a:pathLst>
              <a:path w="4245904" h="3034348">
                <a:moveTo>
                  <a:pt x="0" y="0"/>
                </a:moveTo>
                <a:lnTo>
                  <a:pt x="4245904" y="0"/>
                </a:lnTo>
                <a:lnTo>
                  <a:pt x="4245904" y="3034348"/>
                </a:lnTo>
                <a:lnTo>
                  <a:pt x="0" y="3034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69927" y="1465229"/>
            <a:ext cx="4231050" cy="3023732"/>
          </a:xfrm>
          <a:custGeom>
            <a:avLst/>
            <a:gdLst/>
            <a:ahLst/>
            <a:cxnLst/>
            <a:rect l="l" t="t" r="r" b="b"/>
            <a:pathLst>
              <a:path w="4231050" h="3023732">
                <a:moveTo>
                  <a:pt x="0" y="0"/>
                </a:moveTo>
                <a:lnTo>
                  <a:pt x="4231050" y="0"/>
                </a:lnTo>
                <a:lnTo>
                  <a:pt x="4231050" y="3023732"/>
                </a:lnTo>
                <a:lnTo>
                  <a:pt x="0" y="3023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53489" y="1465229"/>
            <a:ext cx="4219396" cy="3015492"/>
          </a:xfrm>
          <a:custGeom>
            <a:avLst/>
            <a:gdLst/>
            <a:ahLst/>
            <a:cxnLst/>
            <a:rect l="l" t="t" r="r" b="b"/>
            <a:pathLst>
              <a:path w="4219396" h="3015492">
                <a:moveTo>
                  <a:pt x="0" y="0"/>
                </a:moveTo>
                <a:lnTo>
                  <a:pt x="4219395" y="0"/>
                </a:lnTo>
                <a:lnTo>
                  <a:pt x="4219395" y="3015492"/>
                </a:lnTo>
                <a:lnTo>
                  <a:pt x="0" y="3015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30084" y="1487163"/>
            <a:ext cx="4155443" cy="2971625"/>
          </a:xfrm>
          <a:custGeom>
            <a:avLst/>
            <a:gdLst/>
            <a:ahLst/>
            <a:cxnLst/>
            <a:rect l="l" t="t" r="r" b="b"/>
            <a:pathLst>
              <a:path w="4155443" h="2971625">
                <a:moveTo>
                  <a:pt x="0" y="0"/>
                </a:moveTo>
                <a:lnTo>
                  <a:pt x="4155443" y="0"/>
                </a:lnTo>
                <a:lnTo>
                  <a:pt x="4155443" y="2971625"/>
                </a:lnTo>
                <a:lnTo>
                  <a:pt x="0" y="2971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05497" y="5470036"/>
            <a:ext cx="4262370" cy="2776484"/>
          </a:xfrm>
          <a:custGeom>
            <a:avLst/>
            <a:gdLst/>
            <a:ahLst/>
            <a:cxnLst/>
            <a:rect l="l" t="t" r="r" b="b"/>
            <a:pathLst>
              <a:path w="4262370" h="2776484">
                <a:moveTo>
                  <a:pt x="0" y="0"/>
                </a:moveTo>
                <a:lnTo>
                  <a:pt x="4262371" y="0"/>
                </a:lnTo>
                <a:lnTo>
                  <a:pt x="4262371" y="2776485"/>
                </a:lnTo>
                <a:lnTo>
                  <a:pt x="0" y="27764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160825" y="5470036"/>
            <a:ext cx="3966350" cy="2834305"/>
          </a:xfrm>
          <a:custGeom>
            <a:avLst/>
            <a:gdLst/>
            <a:ahLst/>
            <a:cxnLst/>
            <a:rect l="l" t="t" r="r" b="b"/>
            <a:pathLst>
              <a:path w="3966350" h="2834305">
                <a:moveTo>
                  <a:pt x="0" y="0"/>
                </a:moveTo>
                <a:lnTo>
                  <a:pt x="3966350" y="0"/>
                </a:lnTo>
                <a:lnTo>
                  <a:pt x="3966350" y="2834305"/>
                </a:lnTo>
                <a:lnTo>
                  <a:pt x="0" y="28343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16972" y="5404646"/>
            <a:ext cx="3826225" cy="2899695"/>
          </a:xfrm>
          <a:custGeom>
            <a:avLst/>
            <a:gdLst/>
            <a:ahLst/>
            <a:cxnLst/>
            <a:rect l="l" t="t" r="r" b="b"/>
            <a:pathLst>
              <a:path w="3826225" h="2899695">
                <a:moveTo>
                  <a:pt x="0" y="0"/>
                </a:moveTo>
                <a:lnTo>
                  <a:pt x="3826225" y="0"/>
                </a:lnTo>
                <a:lnTo>
                  <a:pt x="3826225" y="2899695"/>
                </a:lnTo>
                <a:lnTo>
                  <a:pt x="0" y="28996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528996" y="218892"/>
            <a:ext cx="9933609" cy="103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2"/>
              </a:lnSpc>
            </a:pPr>
            <a:r>
              <a:rPr lang="en-US" sz="6486">
                <a:solidFill>
                  <a:srgbClr val="FFF5E8"/>
                </a:solidFill>
                <a:latin typeface="Open Sans Bold"/>
              </a:rPr>
              <a:t>Seven Areas of Focus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1503" y="4746807"/>
            <a:ext cx="3039368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Peacebuilding &amp; Conflict</a:t>
            </a:r>
          </a:p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Prevention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01449" y="4698511"/>
            <a:ext cx="265405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Disease Prevention &amp;</a:t>
            </a:r>
          </a:p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Treatment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09545" y="4690271"/>
            <a:ext cx="245030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Water, Sanitation &amp;</a:t>
            </a:r>
          </a:p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Hygiene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69055" y="4603932"/>
            <a:ext cx="301004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Maternal &amp; Child Health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88560" y="8456071"/>
            <a:ext cx="329624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Basic Education &amp; Literacy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92218" y="8456071"/>
            <a:ext cx="4703564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Community &amp; Economic Development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37301" y="8456071"/>
            <a:ext cx="3585567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38">
                <a:solidFill>
                  <a:srgbClr val="FFF5E8"/>
                </a:solidFill>
                <a:latin typeface="Open Sans Bold"/>
              </a:rPr>
              <a:t>Supporting The Environment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5050" y="1494374"/>
            <a:ext cx="13577900" cy="7298253"/>
          </a:xfrm>
          <a:custGeom>
            <a:avLst/>
            <a:gdLst/>
            <a:ahLst/>
            <a:cxnLst/>
            <a:rect l="l" t="t" r="r" b="b"/>
            <a:pathLst>
              <a:path w="13577900" h="7298253">
                <a:moveTo>
                  <a:pt x="0" y="0"/>
                </a:moveTo>
                <a:lnTo>
                  <a:pt x="13577900" y="0"/>
                </a:lnTo>
                <a:lnTo>
                  <a:pt x="13577900" y="7298252"/>
                </a:lnTo>
                <a:lnTo>
                  <a:pt x="0" y="729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432</Words>
  <Application>Microsoft Office PowerPoint</Application>
  <PresentationFormat>Custom</PresentationFormat>
  <Paragraphs>104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Open Sans</vt:lpstr>
      <vt:lpstr>Arial</vt:lpstr>
      <vt:lpstr>Calibri</vt:lpstr>
      <vt:lpstr>Mistrully</vt:lpstr>
      <vt:lpstr>Open Sans Bold Italics</vt:lpstr>
      <vt:lpstr>Open Sans Bold</vt:lpstr>
      <vt:lpstr>Open Sans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Acts, Big Impact</dc:title>
  <dc:creator>Cara</dc:creator>
  <cp:lastModifiedBy>Terry Weaver</cp:lastModifiedBy>
  <cp:revision>4</cp:revision>
  <dcterms:created xsi:type="dcterms:W3CDTF">2006-08-16T00:00:00Z</dcterms:created>
  <dcterms:modified xsi:type="dcterms:W3CDTF">2024-02-08T15:37:56Z</dcterms:modified>
  <dc:identifier>DAFysnnCCHY</dc:identifier>
</cp:coreProperties>
</file>