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2" r:id="rId2"/>
  </p:sldMasterIdLst>
  <p:notesMasterIdLst>
    <p:notesMasterId r:id="rId27"/>
  </p:notesMasterIdLst>
  <p:sldIdLst>
    <p:sldId id="333" r:id="rId3"/>
    <p:sldId id="343" r:id="rId4"/>
    <p:sldId id="342" r:id="rId5"/>
    <p:sldId id="305" r:id="rId6"/>
    <p:sldId id="344" r:id="rId7"/>
    <p:sldId id="307" r:id="rId8"/>
    <p:sldId id="311" r:id="rId9"/>
    <p:sldId id="312" r:id="rId10"/>
    <p:sldId id="313" r:id="rId11"/>
    <p:sldId id="323" r:id="rId12"/>
    <p:sldId id="325" r:id="rId13"/>
    <p:sldId id="300" r:id="rId14"/>
    <p:sldId id="301" r:id="rId15"/>
    <p:sldId id="315" r:id="rId16"/>
    <p:sldId id="320" r:id="rId17"/>
    <p:sldId id="321" r:id="rId18"/>
    <p:sldId id="322" r:id="rId19"/>
    <p:sldId id="326" r:id="rId20"/>
    <p:sldId id="345" r:id="rId21"/>
    <p:sldId id="299" r:id="rId22"/>
    <p:sldId id="304" r:id="rId23"/>
    <p:sldId id="298" r:id="rId24"/>
    <p:sldId id="352" r:id="rId25"/>
    <p:sldId id="353" r:id="rId26"/>
  </p:sldIdLst>
  <p:sldSz cx="12399963" cy="664845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Olson" initials="SO" lastIdx="1" clrIdx="0">
    <p:extLst>
      <p:ext uri="{19B8F6BF-5375-455C-9EA6-DF929625EA0E}">
        <p15:presenceInfo xmlns:p15="http://schemas.microsoft.com/office/powerpoint/2012/main" userId="225ee5d6be26ae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FB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48" autoAdjust="0"/>
  </p:normalViewPr>
  <p:slideViewPr>
    <p:cSldViewPr snapToGrid="0">
      <p:cViewPr varScale="1">
        <p:scale>
          <a:sx n="56" d="100"/>
          <a:sy n="56" d="100"/>
        </p:scale>
        <p:origin x="68" y="192"/>
      </p:cViewPr>
      <p:guideLst/>
    </p:cSldViewPr>
  </p:slideViewPr>
  <p:notesTextViewPr>
    <p:cViewPr>
      <p:scale>
        <a:sx n="1" d="1"/>
        <a:sy n="1" d="1"/>
      </p:scale>
      <p:origin x="0" y="0"/>
    </p:cViewPr>
  </p:notesTextViewPr>
  <p:sorterViewPr>
    <p:cViewPr varScale="1">
      <p:scale>
        <a:sx n="100" d="100"/>
        <a:sy n="100" d="100"/>
      </p:scale>
      <p:origin x="0" y="-6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5F664B-B80E-4225-ADE3-1E952A88C0B3}" type="datetimeFigureOut">
              <a:rPr lang="en-US" smtClean="0"/>
              <a:t>2/8/2024</a:t>
            </a:fld>
            <a:endParaRPr lang="en-US"/>
          </a:p>
        </p:txBody>
      </p:sp>
      <p:sp>
        <p:nvSpPr>
          <p:cNvPr id="4" name="Slide Image Placeholder 3"/>
          <p:cNvSpPr>
            <a:spLocks noGrp="1" noRot="1" noChangeAspect="1"/>
          </p:cNvSpPr>
          <p:nvPr>
            <p:ph type="sldImg" idx="2"/>
          </p:nvPr>
        </p:nvSpPr>
        <p:spPr>
          <a:xfrm>
            <a:off x="579438" y="1162050"/>
            <a:ext cx="58515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C868A6-5811-4CA3-9874-25F3423E7B47}" type="slidenum">
              <a:rPr lang="en-US" smtClean="0"/>
              <a:t>‹#›</a:t>
            </a:fld>
            <a:endParaRPr lang="en-US"/>
          </a:p>
        </p:txBody>
      </p:sp>
    </p:spTree>
    <p:extLst>
      <p:ext uri="{BB962C8B-B14F-4D97-AF65-F5344CB8AC3E}">
        <p14:creationId xmlns:p14="http://schemas.microsoft.com/office/powerpoint/2010/main" val="101773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Discover Rotary. Let’s begin by having everyone do a brief 30 second introduction to include name, vocation and for club members what attracted you to Rotary and what’s kept you coming back and for our potential members, what sparked your interest in Rotary. I am Sandy Olson of the Rotary Club of Forest Acres. My encore career includes teaching life-long learning classes, mentoring and training Rotarians on intentional membership growth strategies. I joined Rotary for friends and fellowship and that kept me coming back for 19 years.</a:t>
            </a:r>
          </a:p>
        </p:txBody>
      </p:sp>
      <p:sp>
        <p:nvSpPr>
          <p:cNvPr id="4" name="Slide Number Placeholder 3"/>
          <p:cNvSpPr>
            <a:spLocks noGrp="1"/>
          </p:cNvSpPr>
          <p:nvPr>
            <p:ph type="sldNum" sz="quarter" idx="5"/>
          </p:nvPr>
        </p:nvSpPr>
        <p:spPr/>
        <p:txBody>
          <a:bodyPr/>
          <a:lstStyle/>
          <a:p>
            <a:fld id="{03C868A6-5811-4CA3-9874-25F3423E7B47}" type="slidenum">
              <a:rPr lang="en-US" smtClean="0"/>
              <a:t>1</a:t>
            </a:fld>
            <a:endParaRPr lang="en-US"/>
          </a:p>
        </p:txBody>
      </p:sp>
    </p:spTree>
    <p:extLst>
      <p:ext uri="{BB962C8B-B14F-4D97-AF65-F5344CB8AC3E}">
        <p14:creationId xmlns:p14="http://schemas.microsoft.com/office/powerpoint/2010/main" val="429063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has a non-profit foundation that promotes world understanding and peace. Since it was founded more than 100 years ago, the Foundation has spent more than $4 billion on life-changing, sustainable project from preventing disease to providing clean water, supporting education, growing local economies, saving mothers and children and promoting peace.</a:t>
            </a:r>
          </a:p>
        </p:txBody>
      </p:sp>
      <p:sp>
        <p:nvSpPr>
          <p:cNvPr id="4" name="Slide Number Placeholder 3"/>
          <p:cNvSpPr>
            <a:spLocks noGrp="1"/>
          </p:cNvSpPr>
          <p:nvPr>
            <p:ph type="sldNum" sz="quarter" idx="5"/>
          </p:nvPr>
        </p:nvSpPr>
        <p:spPr/>
        <p:txBody>
          <a:bodyPr/>
          <a:lstStyle/>
          <a:p>
            <a:fld id="{03C868A6-5811-4CA3-9874-25F3423E7B47}" type="slidenum">
              <a:rPr lang="en-US" smtClean="0"/>
              <a:t>10</a:t>
            </a:fld>
            <a:endParaRPr lang="en-US"/>
          </a:p>
        </p:txBody>
      </p:sp>
    </p:spTree>
    <p:extLst>
      <p:ext uri="{BB962C8B-B14F-4D97-AF65-F5344CB8AC3E}">
        <p14:creationId xmlns:p14="http://schemas.microsoft.com/office/powerpoint/2010/main" val="255709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best known for its work to end polio in the world. Polio Plus was launched in 1985 and has reached a 99.9% reduction in the number of Polio cases world-wide. The Bill &amp; Melinda Gates Foundation joined Rotary in 2017 to commit $450 million to end polio.</a:t>
            </a:r>
          </a:p>
        </p:txBody>
      </p:sp>
      <p:sp>
        <p:nvSpPr>
          <p:cNvPr id="4" name="Slide Number Placeholder 3"/>
          <p:cNvSpPr>
            <a:spLocks noGrp="1"/>
          </p:cNvSpPr>
          <p:nvPr>
            <p:ph type="sldNum" sz="quarter" idx="5"/>
          </p:nvPr>
        </p:nvSpPr>
        <p:spPr/>
        <p:txBody>
          <a:bodyPr/>
          <a:lstStyle/>
          <a:p>
            <a:fld id="{03C868A6-5811-4CA3-9874-25F3423E7B47}" type="slidenum">
              <a:rPr lang="en-US" smtClean="0"/>
              <a:t>11</a:t>
            </a:fld>
            <a:endParaRPr lang="en-US"/>
          </a:p>
        </p:txBody>
      </p:sp>
    </p:spTree>
    <p:extLst>
      <p:ext uri="{BB962C8B-B14F-4D97-AF65-F5344CB8AC3E}">
        <p14:creationId xmlns:p14="http://schemas.microsoft.com/office/powerpoint/2010/main" val="3043497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Club of Forest Acres is one of 74 clubs in District 7770 that includes 25 counties in eastern South Carolina. Our 2021-22 District Governor is Paul Walter, a member of the Rotary Club of Hilton Head Island but he originally joined Rotary in Spartanburg in 2001. Our Forest Acres Club used to be known as a small club with a big heart but so many people have joined the club over recent years, we are now a medium size club with an even bigger heart as we give approximately $30,000 annually to non-profit community service organizations. We’re known best for the Forest Acres Festival which we have co-sponsored with the City of Forest Acres for over 20 years.</a:t>
            </a:r>
          </a:p>
        </p:txBody>
      </p:sp>
      <p:sp>
        <p:nvSpPr>
          <p:cNvPr id="4" name="Slide Number Placeholder 3"/>
          <p:cNvSpPr>
            <a:spLocks noGrp="1"/>
          </p:cNvSpPr>
          <p:nvPr>
            <p:ph type="sldNum" sz="quarter" idx="5"/>
          </p:nvPr>
        </p:nvSpPr>
        <p:spPr/>
        <p:txBody>
          <a:bodyPr/>
          <a:lstStyle/>
          <a:p>
            <a:fld id="{03C868A6-5811-4CA3-9874-25F3423E7B47}" type="slidenum">
              <a:rPr lang="en-US" smtClean="0"/>
              <a:t>12</a:t>
            </a:fld>
            <a:endParaRPr lang="en-US"/>
          </a:p>
        </p:txBody>
      </p:sp>
    </p:spTree>
    <p:extLst>
      <p:ext uri="{BB962C8B-B14F-4D97-AF65-F5344CB8AC3E}">
        <p14:creationId xmlns:p14="http://schemas.microsoft.com/office/powerpoint/2010/main" val="315042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several service projects throughout the club year from making sure students have new shoes to start school with to fighting hunger and promoting literacy. We raise money through sponsorships of the Forest Acres Festival.</a:t>
            </a:r>
          </a:p>
        </p:txBody>
      </p:sp>
      <p:sp>
        <p:nvSpPr>
          <p:cNvPr id="4" name="Slide Number Placeholder 3"/>
          <p:cNvSpPr>
            <a:spLocks noGrp="1"/>
          </p:cNvSpPr>
          <p:nvPr>
            <p:ph type="sldNum" sz="quarter" idx="5"/>
          </p:nvPr>
        </p:nvSpPr>
        <p:spPr/>
        <p:txBody>
          <a:bodyPr/>
          <a:lstStyle/>
          <a:p>
            <a:fld id="{03C868A6-5811-4CA3-9874-25F3423E7B47}" type="slidenum">
              <a:rPr lang="en-US" smtClean="0"/>
              <a:t>13</a:t>
            </a:fld>
            <a:endParaRPr lang="en-US"/>
          </a:p>
        </p:txBody>
      </p:sp>
    </p:spTree>
    <p:extLst>
      <p:ext uri="{BB962C8B-B14F-4D97-AF65-F5344CB8AC3E}">
        <p14:creationId xmlns:p14="http://schemas.microsoft.com/office/powerpoint/2010/main" val="347539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project for our club this year was a coat drive held during the month of October. It involved 100% of our club members and we successfully collected 300 hundred coats and distributed them to 10 different community service organizations.</a:t>
            </a:r>
          </a:p>
        </p:txBody>
      </p:sp>
      <p:sp>
        <p:nvSpPr>
          <p:cNvPr id="4" name="Slide Number Placeholder 3"/>
          <p:cNvSpPr>
            <a:spLocks noGrp="1"/>
          </p:cNvSpPr>
          <p:nvPr>
            <p:ph type="sldNum" sz="quarter" idx="5"/>
          </p:nvPr>
        </p:nvSpPr>
        <p:spPr/>
        <p:txBody>
          <a:bodyPr/>
          <a:lstStyle/>
          <a:p>
            <a:fld id="{03C868A6-5811-4CA3-9874-25F3423E7B47}" type="slidenum">
              <a:rPr lang="en-US" smtClean="0"/>
              <a:t>14</a:t>
            </a:fld>
            <a:endParaRPr lang="en-US"/>
          </a:p>
        </p:txBody>
      </p:sp>
    </p:spTree>
    <p:extLst>
      <p:ext uri="{BB962C8B-B14F-4D97-AF65-F5344CB8AC3E}">
        <p14:creationId xmlns:p14="http://schemas.microsoft.com/office/powerpoint/2010/main" val="317033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believe in developing the next generation of leaders. Our programs help young people build leadership skills, expand education and learn the value of service. They may join  Interact Clubs for those age 12-18 and Rotaract Clubs now available for anyone 18 and older. There are a number of grants and scholarships available from Youth Exchange to Rotary Peace Fellowships.</a:t>
            </a:r>
          </a:p>
        </p:txBody>
      </p:sp>
      <p:sp>
        <p:nvSpPr>
          <p:cNvPr id="4" name="Slide Number Placeholder 3"/>
          <p:cNvSpPr>
            <a:spLocks noGrp="1"/>
          </p:cNvSpPr>
          <p:nvPr>
            <p:ph type="sldNum" sz="quarter" idx="5"/>
          </p:nvPr>
        </p:nvSpPr>
        <p:spPr/>
        <p:txBody>
          <a:bodyPr/>
          <a:lstStyle/>
          <a:p>
            <a:fld id="{03C868A6-5811-4CA3-9874-25F3423E7B47}" type="slidenum">
              <a:rPr lang="en-US" smtClean="0"/>
              <a:t>15</a:t>
            </a:fld>
            <a:endParaRPr lang="en-US"/>
          </a:p>
        </p:txBody>
      </p:sp>
    </p:spTree>
    <p:extLst>
      <p:ext uri="{BB962C8B-B14F-4D97-AF65-F5344CB8AC3E}">
        <p14:creationId xmlns:p14="http://schemas.microsoft.com/office/powerpoint/2010/main" val="4064816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 Acres is now recognized as one of the most vibrant clubs in D-7770. We were recently honored as the 2020-21 Medium Club of the Year in our District. We have fund club meetings and great speakers, and while we work very hard on our projects and fundraisers…</a:t>
            </a:r>
          </a:p>
        </p:txBody>
      </p:sp>
      <p:sp>
        <p:nvSpPr>
          <p:cNvPr id="4" name="Slide Number Placeholder 3"/>
          <p:cNvSpPr>
            <a:spLocks noGrp="1"/>
          </p:cNvSpPr>
          <p:nvPr>
            <p:ph type="sldNum" sz="quarter" idx="5"/>
          </p:nvPr>
        </p:nvSpPr>
        <p:spPr/>
        <p:txBody>
          <a:bodyPr/>
          <a:lstStyle/>
          <a:p>
            <a:fld id="{03C868A6-5811-4CA3-9874-25F3423E7B47}" type="slidenum">
              <a:rPr lang="en-US" smtClean="0"/>
              <a:t>16</a:t>
            </a:fld>
            <a:endParaRPr lang="en-US"/>
          </a:p>
        </p:txBody>
      </p:sp>
    </p:spTree>
    <p:extLst>
      <p:ext uri="{BB962C8B-B14F-4D97-AF65-F5344CB8AC3E}">
        <p14:creationId xmlns:p14="http://schemas.microsoft.com/office/powerpoint/2010/main" val="196436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how to have fun! From performing as the Blues Brothers and Sisters to </a:t>
            </a:r>
            <a:r>
              <a:rPr lang="en-US" dirty="0" err="1"/>
              <a:t>Hoola</a:t>
            </a:r>
            <a:r>
              <a:rPr lang="en-US" dirty="0"/>
              <a:t> Hoop contests, and a Chorus Line!</a:t>
            </a:r>
          </a:p>
        </p:txBody>
      </p:sp>
      <p:sp>
        <p:nvSpPr>
          <p:cNvPr id="4" name="Slide Number Placeholder 3"/>
          <p:cNvSpPr>
            <a:spLocks noGrp="1"/>
          </p:cNvSpPr>
          <p:nvPr>
            <p:ph type="sldNum" sz="quarter" idx="5"/>
          </p:nvPr>
        </p:nvSpPr>
        <p:spPr/>
        <p:txBody>
          <a:bodyPr/>
          <a:lstStyle/>
          <a:p>
            <a:fld id="{03C868A6-5811-4CA3-9874-25F3423E7B47}" type="slidenum">
              <a:rPr lang="en-US" smtClean="0"/>
              <a:t>17</a:t>
            </a:fld>
            <a:endParaRPr lang="en-US"/>
          </a:p>
        </p:txBody>
      </p:sp>
    </p:spTree>
    <p:extLst>
      <p:ext uri="{BB962C8B-B14F-4D97-AF65-F5344CB8AC3E}">
        <p14:creationId xmlns:p14="http://schemas.microsoft.com/office/powerpoint/2010/main" val="254989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good reasons to join Rotary. Life-long friends, making the community a better place, being part of something larger than yourself, networking, leadership and personal growth. These are just a few of the reasons why millions of people have joined Rotary over the past 117 year. Yes, Rotary celebrates 117 years of service on Feb 23</a:t>
            </a:r>
            <a:r>
              <a:rPr lang="en-US" baseline="30000" dirty="0"/>
              <a:t>rd</a:t>
            </a:r>
            <a:r>
              <a:rPr lang="en-US" dirty="0"/>
              <a:t>. I’d say we look pretty good to be 117 years old.</a:t>
            </a:r>
          </a:p>
        </p:txBody>
      </p:sp>
      <p:sp>
        <p:nvSpPr>
          <p:cNvPr id="4" name="Slide Number Placeholder 3"/>
          <p:cNvSpPr>
            <a:spLocks noGrp="1"/>
          </p:cNvSpPr>
          <p:nvPr>
            <p:ph type="sldNum" sz="quarter" idx="5"/>
          </p:nvPr>
        </p:nvSpPr>
        <p:spPr/>
        <p:txBody>
          <a:bodyPr/>
          <a:lstStyle/>
          <a:p>
            <a:fld id="{03C868A6-5811-4CA3-9874-25F3423E7B47}" type="slidenum">
              <a:rPr lang="en-US" smtClean="0"/>
              <a:t>18</a:t>
            </a:fld>
            <a:endParaRPr lang="en-US"/>
          </a:p>
        </p:txBody>
      </p:sp>
    </p:spTree>
    <p:extLst>
      <p:ext uri="{BB962C8B-B14F-4D97-AF65-F5344CB8AC3E}">
        <p14:creationId xmlns:p14="http://schemas.microsoft.com/office/powerpoint/2010/main" val="2389289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process for joining Forest Acres Rotary. Membership is by invitation from a Rotarian. You submit a completed membership proposal form and when the board of directors approves your membership, you are inducted into the club. You are assigned a new member mentor and attend new member orientation training. But most important of all…you become quickly involved in club activities and events and eventually we encourage all new members to consider a leadership position in the club.</a:t>
            </a:r>
          </a:p>
        </p:txBody>
      </p:sp>
      <p:sp>
        <p:nvSpPr>
          <p:cNvPr id="4" name="Slide Number Placeholder 3"/>
          <p:cNvSpPr>
            <a:spLocks noGrp="1"/>
          </p:cNvSpPr>
          <p:nvPr>
            <p:ph type="sldNum" sz="quarter" idx="5"/>
          </p:nvPr>
        </p:nvSpPr>
        <p:spPr/>
        <p:txBody>
          <a:bodyPr/>
          <a:lstStyle/>
          <a:p>
            <a:fld id="{03C868A6-5811-4CA3-9874-25F3423E7B47}" type="slidenum">
              <a:rPr lang="en-US" smtClean="0"/>
              <a:t>19</a:t>
            </a:fld>
            <a:endParaRPr lang="en-US"/>
          </a:p>
        </p:txBody>
      </p:sp>
    </p:spTree>
    <p:extLst>
      <p:ext uri="{BB962C8B-B14F-4D97-AF65-F5344CB8AC3E}">
        <p14:creationId xmlns:p14="http://schemas.microsoft.com/office/powerpoint/2010/main" val="386348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a membership organization that does service. We are a global network of business and professional leaders. We do humanitarian service projects and encourage high ethical standards. We strive for goodwill and peace in the world. There are 1.2 million of us in 35,000 clubs in over 200 countries around the world. Our motto is Service Above Self.</a:t>
            </a:r>
          </a:p>
        </p:txBody>
      </p:sp>
      <p:sp>
        <p:nvSpPr>
          <p:cNvPr id="4" name="Slide Number Placeholder 3"/>
          <p:cNvSpPr>
            <a:spLocks noGrp="1"/>
          </p:cNvSpPr>
          <p:nvPr>
            <p:ph type="sldNum" sz="quarter" idx="5"/>
          </p:nvPr>
        </p:nvSpPr>
        <p:spPr/>
        <p:txBody>
          <a:bodyPr/>
          <a:lstStyle/>
          <a:p>
            <a:fld id="{03C868A6-5811-4CA3-9874-25F3423E7B47}" type="slidenum">
              <a:rPr lang="en-US" smtClean="0"/>
              <a:t>2</a:t>
            </a:fld>
            <a:endParaRPr lang="en-US"/>
          </a:p>
        </p:txBody>
      </p:sp>
    </p:spTree>
    <p:extLst>
      <p:ext uri="{BB962C8B-B14F-4D97-AF65-F5344CB8AC3E}">
        <p14:creationId xmlns:p14="http://schemas.microsoft.com/office/powerpoint/2010/main" val="2546551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costs $175 quarterly to be a member of Forest Acres Rotary. That covers RI and District Dues as well as a subscription to the Rotary Magazine. It also includes club dues and meal costs since we are a weekly lunch club.</a:t>
            </a:r>
          </a:p>
        </p:txBody>
      </p:sp>
      <p:sp>
        <p:nvSpPr>
          <p:cNvPr id="4" name="Slide Number Placeholder 3"/>
          <p:cNvSpPr>
            <a:spLocks noGrp="1"/>
          </p:cNvSpPr>
          <p:nvPr>
            <p:ph type="sldNum" sz="quarter" idx="5"/>
          </p:nvPr>
        </p:nvSpPr>
        <p:spPr/>
        <p:txBody>
          <a:bodyPr/>
          <a:lstStyle/>
          <a:p>
            <a:fld id="{03C868A6-5811-4CA3-9874-25F3423E7B47}" type="slidenum">
              <a:rPr lang="en-US" smtClean="0"/>
              <a:t>20</a:t>
            </a:fld>
            <a:endParaRPr lang="en-US"/>
          </a:p>
        </p:txBody>
      </p:sp>
    </p:spTree>
    <p:extLst>
      <p:ext uri="{BB962C8B-B14F-4D97-AF65-F5344CB8AC3E}">
        <p14:creationId xmlns:p14="http://schemas.microsoft.com/office/powerpoint/2010/main" val="1236466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Harris said it best when describing what it takes to be a Rotarian when he said, “if you have the love of your fellow men in your heart, my friend, you are a potential Rotarian.”</a:t>
            </a:r>
          </a:p>
        </p:txBody>
      </p:sp>
      <p:sp>
        <p:nvSpPr>
          <p:cNvPr id="4" name="Slide Number Placeholder 3"/>
          <p:cNvSpPr>
            <a:spLocks noGrp="1"/>
          </p:cNvSpPr>
          <p:nvPr>
            <p:ph type="sldNum" sz="quarter" idx="5"/>
          </p:nvPr>
        </p:nvSpPr>
        <p:spPr/>
        <p:txBody>
          <a:bodyPr/>
          <a:lstStyle/>
          <a:p>
            <a:fld id="{03C868A6-5811-4CA3-9874-25F3423E7B47}" type="slidenum">
              <a:rPr lang="en-US" smtClean="0"/>
              <a:t>21</a:t>
            </a:fld>
            <a:endParaRPr lang="en-US"/>
          </a:p>
        </p:txBody>
      </p:sp>
    </p:spTree>
    <p:extLst>
      <p:ext uri="{BB962C8B-B14F-4D97-AF65-F5344CB8AC3E}">
        <p14:creationId xmlns:p14="http://schemas.microsoft.com/office/powerpoint/2010/main" val="267773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interest in Forest Acres Rotary</a:t>
            </a:r>
          </a:p>
        </p:txBody>
      </p:sp>
      <p:sp>
        <p:nvSpPr>
          <p:cNvPr id="4" name="Slide Number Placeholder 3"/>
          <p:cNvSpPr>
            <a:spLocks noGrp="1"/>
          </p:cNvSpPr>
          <p:nvPr>
            <p:ph type="sldNum" sz="quarter" idx="5"/>
          </p:nvPr>
        </p:nvSpPr>
        <p:spPr/>
        <p:txBody>
          <a:bodyPr/>
          <a:lstStyle/>
          <a:p>
            <a:fld id="{03C868A6-5811-4CA3-9874-25F3423E7B47}" type="slidenum">
              <a:rPr lang="en-US" smtClean="0"/>
              <a:t>22</a:t>
            </a:fld>
            <a:endParaRPr lang="en-US"/>
          </a:p>
        </p:txBody>
      </p:sp>
    </p:spTree>
    <p:extLst>
      <p:ext uri="{BB962C8B-B14F-4D97-AF65-F5344CB8AC3E}">
        <p14:creationId xmlns:p14="http://schemas.microsoft.com/office/powerpoint/2010/main" val="124962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people of action because we are guided by a strong vision. Together, we see a world where people unite and take action to create lasting change – across the globe, in our communities, and in ourselves. Each year, Rotarians invest more than $200 million and 16 million volunteer hours to promote peace, fight disease, provide clean water, save mothers and children, support education and grow local economies.</a:t>
            </a:r>
          </a:p>
        </p:txBody>
      </p:sp>
      <p:sp>
        <p:nvSpPr>
          <p:cNvPr id="4" name="Slide Number Placeholder 3"/>
          <p:cNvSpPr>
            <a:spLocks noGrp="1"/>
          </p:cNvSpPr>
          <p:nvPr>
            <p:ph type="sldNum" sz="quarter" idx="5"/>
          </p:nvPr>
        </p:nvSpPr>
        <p:spPr/>
        <p:txBody>
          <a:bodyPr/>
          <a:lstStyle/>
          <a:p>
            <a:fld id="{03C868A6-5811-4CA3-9874-25F3423E7B47}" type="slidenum">
              <a:rPr lang="en-US" smtClean="0"/>
              <a:t>3</a:t>
            </a:fld>
            <a:endParaRPr lang="en-US"/>
          </a:p>
        </p:txBody>
      </p:sp>
    </p:spTree>
    <p:extLst>
      <p:ext uri="{BB962C8B-B14F-4D97-AF65-F5344CB8AC3E}">
        <p14:creationId xmlns:p14="http://schemas.microsoft.com/office/powerpoint/2010/main" val="2757672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largest most financially sound membership organization whose logo is recognized in more countries than any other in the world. Every minute of every day we feed, we house, we vaccinate, educate, advocate, comfort and provide services. This is Rotary!</a:t>
            </a:r>
          </a:p>
        </p:txBody>
      </p:sp>
      <p:sp>
        <p:nvSpPr>
          <p:cNvPr id="4" name="Slide Number Placeholder 3"/>
          <p:cNvSpPr>
            <a:spLocks noGrp="1"/>
          </p:cNvSpPr>
          <p:nvPr>
            <p:ph type="sldNum" sz="quarter" idx="5"/>
          </p:nvPr>
        </p:nvSpPr>
        <p:spPr/>
        <p:txBody>
          <a:bodyPr/>
          <a:lstStyle/>
          <a:p>
            <a:fld id="{03C868A6-5811-4CA3-9874-25F3423E7B47}" type="slidenum">
              <a:rPr lang="en-US" smtClean="0"/>
              <a:t>4</a:t>
            </a:fld>
            <a:endParaRPr lang="en-US"/>
          </a:p>
        </p:txBody>
      </p:sp>
    </p:spTree>
    <p:extLst>
      <p:ext uri="{BB962C8B-B14F-4D97-AF65-F5344CB8AC3E}">
        <p14:creationId xmlns:p14="http://schemas.microsoft.com/office/powerpoint/2010/main" val="286904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Rotary is where neighbors, friends, and problem solvers share ideas and take action to create lasting change. It can be a life-changing experience because of the extraordinary people you will meet. Rotarians who will be a mentor and role model for you and who will help you build your business network.</a:t>
            </a:r>
          </a:p>
        </p:txBody>
      </p:sp>
      <p:sp>
        <p:nvSpPr>
          <p:cNvPr id="4" name="Slide Number Placeholder 3"/>
          <p:cNvSpPr>
            <a:spLocks noGrp="1"/>
          </p:cNvSpPr>
          <p:nvPr>
            <p:ph type="sldNum" sz="quarter" idx="5"/>
          </p:nvPr>
        </p:nvSpPr>
        <p:spPr/>
        <p:txBody>
          <a:bodyPr/>
          <a:lstStyle/>
          <a:p>
            <a:fld id="{03C868A6-5811-4CA3-9874-25F3423E7B47}" type="slidenum">
              <a:rPr lang="en-US" smtClean="0"/>
              <a:t>5</a:t>
            </a:fld>
            <a:endParaRPr lang="en-US"/>
          </a:p>
        </p:txBody>
      </p:sp>
    </p:spTree>
    <p:extLst>
      <p:ext uri="{BB962C8B-B14F-4D97-AF65-F5344CB8AC3E}">
        <p14:creationId xmlns:p14="http://schemas.microsoft.com/office/powerpoint/2010/main" val="326144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history in how Rotary got started. Paul Harris an attorney in Chicago gathered some friends in 1905 for fellowship and it grew from there. Their first reason for being was FELLOWSHIP. Meetings were rotated from office to office and that’s how Rotary got its name.</a:t>
            </a:r>
          </a:p>
        </p:txBody>
      </p:sp>
      <p:sp>
        <p:nvSpPr>
          <p:cNvPr id="4" name="Slide Number Placeholder 3"/>
          <p:cNvSpPr>
            <a:spLocks noGrp="1"/>
          </p:cNvSpPr>
          <p:nvPr>
            <p:ph type="sldNum" sz="quarter" idx="5"/>
          </p:nvPr>
        </p:nvSpPr>
        <p:spPr/>
        <p:txBody>
          <a:bodyPr/>
          <a:lstStyle/>
          <a:p>
            <a:fld id="{03C868A6-5811-4CA3-9874-25F3423E7B47}" type="slidenum">
              <a:rPr lang="en-US" smtClean="0"/>
              <a:t>6</a:t>
            </a:fld>
            <a:endParaRPr lang="en-US"/>
          </a:p>
        </p:txBody>
      </p:sp>
    </p:spTree>
    <p:extLst>
      <p:ext uri="{BB962C8B-B14F-4D97-AF65-F5344CB8AC3E}">
        <p14:creationId xmlns:p14="http://schemas.microsoft.com/office/powerpoint/2010/main" val="309520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Way Test is used by Rotarians world-wide as a moral code for personal and business relationships. It can be applied to almost any aspect of life by asking four simple questions…Is it the truth, is it fair to all concerned, will it build good will and better friendships, will it be beneficial to all concerned. Now some Rotarians have added a 5</a:t>
            </a:r>
            <a:r>
              <a:rPr lang="en-US" baseline="30000" dirty="0"/>
              <a:t>th</a:t>
            </a:r>
            <a:r>
              <a:rPr lang="en-US" dirty="0"/>
              <a:t> question, is it fun? Because while we work hard on our projects, we also like to have fun. The four way test goes hand in hand with Rotary’s Core Values. The world today is very different than it was when Rotary was founded in 1905. But what hasn’t changed are our core values of fellowship, integrity, diversity, service and leadership. You can see on the screen I came across a song about the Four Way Test and if we had time we’d have Terry Weaver sing it for us. But since we are pressed for time, we’ll let him off the hook. </a:t>
            </a:r>
          </a:p>
        </p:txBody>
      </p:sp>
      <p:sp>
        <p:nvSpPr>
          <p:cNvPr id="4" name="Slide Number Placeholder 3"/>
          <p:cNvSpPr>
            <a:spLocks noGrp="1"/>
          </p:cNvSpPr>
          <p:nvPr>
            <p:ph type="sldNum" sz="quarter" idx="5"/>
          </p:nvPr>
        </p:nvSpPr>
        <p:spPr/>
        <p:txBody>
          <a:bodyPr/>
          <a:lstStyle/>
          <a:p>
            <a:fld id="{03C868A6-5811-4CA3-9874-25F3423E7B47}" type="slidenum">
              <a:rPr lang="en-US" smtClean="0"/>
              <a:t>7</a:t>
            </a:fld>
            <a:endParaRPr lang="en-US"/>
          </a:p>
        </p:txBody>
      </p:sp>
    </p:spTree>
    <p:extLst>
      <p:ext uri="{BB962C8B-B14F-4D97-AF65-F5344CB8AC3E}">
        <p14:creationId xmlns:p14="http://schemas.microsoft.com/office/powerpoint/2010/main" val="51043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is four principles developed over the years to provide Rotarians with a strong, common purpose and direction. They serve as a foundation for our relationships with each other and the action we take in the world.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8</a:t>
            </a:fld>
            <a:endParaRPr lang="en-US"/>
          </a:p>
        </p:txBody>
      </p:sp>
    </p:spTree>
    <p:extLst>
      <p:ext uri="{BB962C8B-B14F-4D97-AF65-F5344CB8AC3E}">
        <p14:creationId xmlns:p14="http://schemas.microsoft.com/office/powerpoint/2010/main" val="15366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of Focus help us build international relationships, improve lives, create a better world, support peace and end polio forever. All critical humanitarian issues Rotarians have been working on for many years.</a:t>
            </a:r>
          </a:p>
        </p:txBody>
      </p:sp>
      <p:sp>
        <p:nvSpPr>
          <p:cNvPr id="4" name="Slide Number Placeholder 3"/>
          <p:cNvSpPr>
            <a:spLocks noGrp="1"/>
          </p:cNvSpPr>
          <p:nvPr>
            <p:ph type="sldNum" sz="quarter" idx="5"/>
          </p:nvPr>
        </p:nvSpPr>
        <p:spPr/>
        <p:txBody>
          <a:bodyPr/>
          <a:lstStyle/>
          <a:p>
            <a:fld id="{03C868A6-5811-4CA3-9874-25F3423E7B47}" type="slidenum">
              <a:rPr lang="en-US" smtClean="0"/>
              <a:t>9</a:t>
            </a:fld>
            <a:endParaRPr lang="en-US"/>
          </a:p>
        </p:txBody>
      </p:sp>
    </p:spTree>
    <p:extLst>
      <p:ext uri="{BB962C8B-B14F-4D97-AF65-F5344CB8AC3E}">
        <p14:creationId xmlns:p14="http://schemas.microsoft.com/office/powerpoint/2010/main" val="3289713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C9957F4-0E04-409E-8FBC-FDF5037ED106}"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A36769-5B61-49A4-8194-CD652D786715}"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477014-98CA-495C-BAC0-4064EF47C58F}"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80FC3F-E88E-4A09-BDD1-1FDDCDF30A7F}"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A64963-B89C-480A-A19F-7AE6A42C0480}"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C5790D-ECE0-4587-B115-B4DCBC91FFEF}"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96560FF-BC46-4752-BFCD-015F86CB02A6}"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2EA0E3-920C-4CED-A822-657D17FDE0F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67EAB5-E52D-488E-8DD8-D3BCF4E6B219}"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50FE59-E771-4379-B4A3-58E3654248B9}"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C662C3-B2F2-40D0-829C-C746F4A424C0}"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AFF081-FAC7-4F28-9F21-6FFAB7598CF0}"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F8C3AE1-4D41-4414-AA80-8AF24305F337}" type="datetimeFigureOut">
              <a:rPr lang="en-US"/>
              <a:pPr>
                <a:defRPr/>
              </a:pPr>
              <a:t>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B5477B-3F5F-46D7-9319-EDC52A0270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3A5B5FF-66F8-40BB-8B5B-A6D439076A64}" type="datetimeFigureOut">
              <a:rPr lang="en-US"/>
              <a:pPr>
                <a:defRPr/>
              </a:pPr>
              <a:t>2/8/2024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1DA5B9B-60AD-4729-ACA9-FCAB6B753ECF}"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FB02E4-DA6B-46C3-BB0D-698EE2B61177}" type="datetimeFigureOut">
              <a:rPr lang="en-US"/>
              <a:pPr>
                <a:defRPr/>
              </a:pPr>
              <a:t>2/8/2024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194EF18-A646-4547-BE00-6BE05652CA1C}"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70FA52-8F13-407D-8487-E60BB0A78EEC}" type="datetimeFigureOut">
              <a:rPr lang="en-US"/>
              <a:pPr>
                <a:defRPr/>
              </a:pPr>
              <a:t>2/8/2024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8B566A7-CBC2-4223-8CB2-DE0D33C94140}"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12D1AF5-088C-4268-8BF3-86C6084D47E2}" type="datetimeFigureOut">
              <a:rPr lang="en-US"/>
              <a:pPr>
                <a:defRPr/>
              </a:pPr>
              <a:t>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A8227E-71CA-45A8-9CBB-C8D95D7DD81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285C72-984F-4D2A-9B85-F3F2F08D9C2A}"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57AA44-1AF8-493B-8B6B-03A14ECC29CC}"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766990-20EB-40E4-8E4B-FF8D88815DB7}" type="datetimeFigureOut">
              <a:rPr lang="en-US"/>
              <a:pPr>
                <a:defRPr/>
              </a:pPr>
              <a:t>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ECA257-D47E-4308-B1A8-595934EDE7D1}"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8BD9AF-15DF-4A0A-A4AE-68533D152DAC}"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399B5D-984E-40C8-8EA5-B4DA88FFAAA9}"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D7551C-1664-4FC0-BA72-C0CF00FF6E7A}"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F7AE0-1B57-45E2-804D-B6EAE219F37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059A3A-97F2-44C1-B1FA-A77BA2F9D334}" type="datetimeFigureOut">
              <a:rPr lang="en-US"/>
              <a:pPr>
                <a:defRPr/>
              </a:pPr>
              <a:t>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E0FE1-0C65-448C-9D63-BF03859BD5D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3FBDF4-9BF8-4EF4-B613-E5308A5956F0}" type="datetimeFigureOut">
              <a:rPr lang="en-US"/>
              <a:pPr>
                <a:defRPr/>
              </a:pPr>
              <a:t>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CF5D98-168B-4AE1-84DF-D086572CDCB9}"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17A4B03-0123-483F-B1E9-3CEC6ED292A1}" type="datetimeFigureOut">
              <a:rPr lang="en-US"/>
              <a:pPr>
                <a:defRPr/>
              </a:pPr>
              <a:t>2/8/2024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29EC71-F27E-4070-B9AE-21A659DDBBC3}"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69D773-4337-451F-A423-8CDD049CFF59}" type="datetimeFigureOut">
              <a:rPr lang="en-US"/>
              <a:pPr>
                <a:defRPr/>
              </a:pPr>
              <a:t>2/8/2024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2E0E41-1A9E-4A4F-98C7-9766C1050711}"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6BB44-E368-4525-AF3E-FBE7607C998A}" type="datetimeFigureOut">
              <a:rPr lang="en-US"/>
              <a:pPr>
                <a:defRPr/>
              </a:pPr>
              <a:t>2/8/2024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398E37-0B3E-4692-8E67-C471AC21FA5C}"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895889-F294-48C0-BCD1-10709B0BC4BE}" type="datetimeFigureOut">
              <a:rPr lang="en-US"/>
              <a:pPr>
                <a:defRPr/>
              </a:pPr>
              <a:t>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01DDE6-7D5A-4B41-B0DF-D3C0B02F7AE5}"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AD79F3-BB5A-40C0-99DD-D4AE5EB64A9C}" type="datetimeFigureOut">
              <a:rPr lang="en-US"/>
              <a:pPr>
                <a:defRPr/>
              </a:pPr>
              <a:t>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839FFA-BB50-4D93-ADE1-DDF4BCA13AF9}"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2C6EE13D-1781-4801-A458-F8F481DEFD92}" type="datetimeFigureOut">
              <a:rPr lang="en-US"/>
              <a:pPr>
                <a:defRPr/>
              </a:pPr>
              <a:t>2/8/2024</a:t>
            </a:fld>
            <a:endParaRPr lang="en-US"/>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2CE07380-1CC8-498D-ADB8-2258AC534C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93DFFF92-3C77-4870-8354-19F23756A973}" type="datetimeFigureOut">
              <a:rPr lang="en-US"/>
              <a:pPr>
                <a:defRPr/>
              </a:pPr>
              <a:t>2/8/2024</a:t>
            </a:fld>
            <a:endParaRPr lang="en-US"/>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0D63E4EE-E73E-45C3-89FF-9E30E2A1F095}" type="slidenum">
              <a:rPr lang="en-US" altLang="en-US"/>
              <a:pPr>
                <a:defRPr/>
              </a:pPr>
              <a:t>‹#›</a:t>
            </a:fld>
            <a:endParaRPr lang="en-US" altLang="en-US"/>
          </a:p>
        </p:txBody>
      </p:sp>
      <p:pic>
        <p:nvPicPr>
          <p:cNvPr id="13319" name="Picture 7" descr="Rotary_invTRANS2"/>
          <p:cNvPicPr>
            <a:picLocks noChangeAspect="1" noChangeArrowheads="1"/>
          </p:cNvPicPr>
          <p:nvPr userDrawn="1"/>
        </p:nvPicPr>
        <p:blipFill>
          <a:blip r:embed="rId14"/>
          <a:srcRect/>
          <a:stretch>
            <a:fillRect/>
          </a:stretch>
        </p:blipFill>
        <p:spPr bwMode="auto">
          <a:xfrm>
            <a:off x="312738" y="5807075"/>
            <a:ext cx="1763712" cy="641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fif"/></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41.jp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21.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gif"/><Relationship Id="rId4" Type="http://schemas.openxmlformats.org/officeDocument/2006/relationships/image" Target="../media/image64.jfif"/></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image" Target="../media/image70.jp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jf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4240A-525A-4D16-A70C-184FD113FB58}"/>
              </a:ext>
            </a:extLst>
          </p:cNvPr>
          <p:cNvSpPr txBox="1"/>
          <p:nvPr/>
        </p:nvSpPr>
        <p:spPr>
          <a:xfrm>
            <a:off x="2089370" y="880817"/>
            <a:ext cx="8342811" cy="769441"/>
          </a:xfrm>
          <a:prstGeom prst="rect">
            <a:avLst/>
          </a:prstGeom>
          <a:noFill/>
        </p:spPr>
        <p:txBody>
          <a:bodyPr wrap="square" rtlCol="0">
            <a:spAutoFit/>
          </a:bodyPr>
          <a:lstStyle/>
          <a:p>
            <a:r>
              <a:rPr lang="en-US" sz="4400" b="1" dirty="0">
                <a:solidFill>
                  <a:schemeClr val="bg1"/>
                </a:solidFill>
              </a:rPr>
              <a:t>Forest Acres Discover Rotary</a:t>
            </a:r>
          </a:p>
        </p:txBody>
      </p:sp>
      <p:pic>
        <p:nvPicPr>
          <p:cNvPr id="8" name="Picture 7" descr="A picture containing person, building, man, holding&#10;&#10;Description automatically generated">
            <a:extLst>
              <a:ext uri="{FF2B5EF4-FFF2-40B4-BE49-F238E27FC236}">
                <a16:creationId xmlns:a16="http://schemas.microsoft.com/office/drawing/2014/main" id="{4A87E09A-EC6B-4A5B-AE77-72F13A13E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917" y="2116212"/>
            <a:ext cx="4093458" cy="2838131"/>
          </a:xfrm>
          <a:prstGeom prst="rect">
            <a:avLst/>
          </a:prstGeom>
        </p:spPr>
      </p:pic>
      <p:pic>
        <p:nvPicPr>
          <p:cNvPr id="10" name="Picture 9" descr="A group of people around each other&#10;&#10;Description automatically generated">
            <a:extLst>
              <a:ext uri="{FF2B5EF4-FFF2-40B4-BE49-F238E27FC236}">
                <a16:creationId xmlns:a16="http://schemas.microsoft.com/office/drawing/2014/main" id="{61551956-9515-4F0D-BEBE-C99738DAB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88" y="2095542"/>
            <a:ext cx="4215047" cy="2838131"/>
          </a:xfrm>
          <a:prstGeom prst="rect">
            <a:avLst/>
          </a:prstGeom>
        </p:spPr>
      </p:pic>
      <p:pic>
        <p:nvPicPr>
          <p:cNvPr id="14" name="Picture 13" descr="A group of people in a park&#10;&#10;Description automatically generated">
            <a:extLst>
              <a:ext uri="{FF2B5EF4-FFF2-40B4-BE49-F238E27FC236}">
                <a16:creationId xmlns:a16="http://schemas.microsoft.com/office/drawing/2014/main" id="{1C6494AB-09D8-49CD-9923-B2CF137EF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8046" y="2116212"/>
            <a:ext cx="3985460" cy="2838131"/>
          </a:xfrm>
          <a:prstGeom prst="rect">
            <a:avLst/>
          </a:prstGeom>
        </p:spPr>
      </p:pic>
      <p:sp>
        <p:nvSpPr>
          <p:cNvPr id="3" name="TextBox 2">
            <a:extLst>
              <a:ext uri="{FF2B5EF4-FFF2-40B4-BE49-F238E27FC236}">
                <a16:creationId xmlns:a16="http://schemas.microsoft.com/office/drawing/2014/main" id="{ACA58CB1-D0BD-46FA-AD9E-43649177E72F}"/>
              </a:ext>
            </a:extLst>
          </p:cNvPr>
          <p:cNvSpPr txBox="1"/>
          <p:nvPr/>
        </p:nvSpPr>
        <p:spPr>
          <a:xfrm>
            <a:off x="3339549" y="5335107"/>
            <a:ext cx="6508796" cy="707886"/>
          </a:xfrm>
          <a:prstGeom prst="rect">
            <a:avLst/>
          </a:prstGeom>
          <a:noFill/>
        </p:spPr>
        <p:txBody>
          <a:bodyPr wrap="square" rtlCol="0">
            <a:spAutoFit/>
          </a:bodyPr>
          <a:lstStyle/>
          <a:p>
            <a:pPr algn="ctr"/>
            <a:r>
              <a:rPr lang="en-US" sz="4000" dirty="0">
                <a:solidFill>
                  <a:schemeClr val="bg1"/>
                </a:solidFill>
              </a:rPr>
              <a:t>We are </a:t>
            </a:r>
            <a:r>
              <a:rPr lang="en-US" sz="4000" b="1" dirty="0">
                <a:solidFill>
                  <a:srgbClr val="FFBE10"/>
                </a:solidFill>
              </a:rPr>
              <a:t>People of Action</a:t>
            </a:r>
          </a:p>
        </p:txBody>
      </p:sp>
      <p:pic>
        <p:nvPicPr>
          <p:cNvPr id="5" name="Picture 4"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1146689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hild, little, young&#10;&#10;Description automatically generated">
            <a:extLst>
              <a:ext uri="{FF2B5EF4-FFF2-40B4-BE49-F238E27FC236}">
                <a16:creationId xmlns:a16="http://schemas.microsoft.com/office/drawing/2014/main" id="{32815CAB-6FE9-46B5-882D-C24881B4A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087" y="890643"/>
            <a:ext cx="5061850" cy="2902162"/>
          </a:xfrm>
          <a:prstGeom prst="rect">
            <a:avLst/>
          </a:prstGeom>
        </p:spPr>
      </p:pic>
      <p:pic>
        <p:nvPicPr>
          <p:cNvPr id="10" name="Picture 9" descr="A picture containing text, outdoor, person&#10;&#10;Description automatically generated">
            <a:extLst>
              <a:ext uri="{FF2B5EF4-FFF2-40B4-BE49-F238E27FC236}">
                <a16:creationId xmlns:a16="http://schemas.microsoft.com/office/drawing/2014/main" id="{5D9BE42F-6610-4996-AB05-107F4926B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920" y="890644"/>
            <a:ext cx="4105167" cy="2902162"/>
          </a:xfrm>
          <a:prstGeom prst="rect">
            <a:avLst/>
          </a:prstGeom>
        </p:spPr>
      </p:pic>
      <p:pic>
        <p:nvPicPr>
          <p:cNvPr id="13" name="Picture 12" descr="Medium shot of kids looking at a paper&#10;&#10;Description automatically generated with medium confidence">
            <a:extLst>
              <a:ext uri="{FF2B5EF4-FFF2-40B4-BE49-F238E27FC236}">
                <a16:creationId xmlns:a16="http://schemas.microsoft.com/office/drawing/2014/main" id="{A579BD0B-CC00-4A75-83B6-7D705A83C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772" y="3792805"/>
            <a:ext cx="3914775" cy="2609850"/>
          </a:xfrm>
          <a:prstGeom prst="rect">
            <a:avLst/>
          </a:prstGeom>
        </p:spPr>
      </p:pic>
      <p:pic>
        <p:nvPicPr>
          <p:cNvPr id="15" name="Picture 14" descr="A group of women smiling&#10;&#10;Description automatically generated with medium confidence">
            <a:extLst>
              <a:ext uri="{FF2B5EF4-FFF2-40B4-BE49-F238E27FC236}">
                <a16:creationId xmlns:a16="http://schemas.microsoft.com/office/drawing/2014/main" id="{71308DB2-709D-42CD-A709-32078C932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7211" y="3792805"/>
            <a:ext cx="3823561" cy="2596122"/>
          </a:xfrm>
          <a:prstGeom prst="rect">
            <a:avLst/>
          </a:prstGeom>
        </p:spPr>
      </p:pic>
      <p:sp>
        <p:nvSpPr>
          <p:cNvPr id="16" name="TextBox 15">
            <a:extLst>
              <a:ext uri="{FF2B5EF4-FFF2-40B4-BE49-F238E27FC236}">
                <a16:creationId xmlns:a16="http://schemas.microsoft.com/office/drawing/2014/main" id="{7696ADE8-7C2B-4BB4-8B15-DA836D66E60F}"/>
              </a:ext>
            </a:extLst>
          </p:cNvPr>
          <p:cNvSpPr txBox="1"/>
          <p:nvPr/>
        </p:nvSpPr>
        <p:spPr>
          <a:xfrm>
            <a:off x="2316408" y="105813"/>
            <a:ext cx="7767145" cy="523220"/>
          </a:xfrm>
          <a:prstGeom prst="rect">
            <a:avLst/>
          </a:prstGeom>
          <a:noFill/>
        </p:spPr>
        <p:txBody>
          <a:bodyPr wrap="square" rtlCol="0">
            <a:spAutoFit/>
          </a:bodyPr>
          <a:lstStyle/>
          <a:p>
            <a:pPr algn="ctr"/>
            <a:r>
              <a:rPr lang="en-US" sz="2800" dirty="0">
                <a:solidFill>
                  <a:schemeClr val="bg1"/>
                </a:solidFill>
              </a:rPr>
              <a:t>$4 billion spent on life-changing projects</a:t>
            </a:r>
          </a:p>
        </p:txBody>
      </p:sp>
      <p:pic>
        <p:nvPicPr>
          <p:cNvPr id="8" name="Picture 7"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1551196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171" y="518959"/>
            <a:ext cx="2501444" cy="3370930"/>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791" y="508512"/>
            <a:ext cx="4268263" cy="2815713"/>
          </a:xfrm>
          <a:prstGeom prst="rect">
            <a:avLst/>
          </a:prstGeom>
          <a:ln w="28575">
            <a:solidFill>
              <a:schemeClr val="bg1"/>
            </a:solidFill>
          </a:ln>
        </p:spPr>
      </p:pic>
      <p:pic>
        <p:nvPicPr>
          <p:cNvPr id="9" name="Picture 8">
            <a:extLst>
              <a:ext uri="{FF2B5EF4-FFF2-40B4-BE49-F238E27FC236}">
                <a16:creationId xmlns:a16="http://schemas.microsoft.com/office/drawing/2014/main" id="{7BC252A4-2A9E-4F79-AC77-BF2970E6E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4791" y="3491835"/>
            <a:ext cx="4286250" cy="2886075"/>
          </a:xfrm>
          <a:prstGeom prst="rect">
            <a:avLst/>
          </a:prstGeom>
          <a:ln w="28575">
            <a:solidFill>
              <a:schemeClr val="bg1"/>
            </a:solidFill>
          </a:ln>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745" y="3324225"/>
            <a:ext cx="4286250" cy="2971800"/>
          </a:xfrm>
          <a:prstGeom prst="rect">
            <a:avLst/>
          </a:prstGeom>
          <a:ln w="28575">
            <a:solidFill>
              <a:schemeClr val="bg1"/>
            </a:solidFill>
          </a:ln>
        </p:spPr>
      </p:pic>
      <p:sp>
        <p:nvSpPr>
          <p:cNvPr id="12" name="TextBox 11">
            <a:extLst>
              <a:ext uri="{FF2B5EF4-FFF2-40B4-BE49-F238E27FC236}">
                <a16:creationId xmlns:a16="http://schemas.microsoft.com/office/drawing/2014/main" id="{30D332BE-C107-45BF-B6B3-B753B527E478}"/>
              </a:ext>
            </a:extLst>
          </p:cNvPr>
          <p:cNvSpPr txBox="1"/>
          <p:nvPr/>
        </p:nvSpPr>
        <p:spPr>
          <a:xfrm>
            <a:off x="4973646" y="3998148"/>
            <a:ext cx="2378494" cy="2308324"/>
          </a:xfrm>
          <a:prstGeom prst="rect">
            <a:avLst/>
          </a:prstGeom>
          <a:noFill/>
        </p:spPr>
        <p:txBody>
          <a:bodyPr wrap="square" rtlCol="0">
            <a:spAutoFit/>
          </a:bodyPr>
          <a:lstStyle/>
          <a:p>
            <a:pPr algn="ctr"/>
            <a:r>
              <a:rPr lang="en-US" sz="3600" dirty="0">
                <a:solidFill>
                  <a:srgbClr val="FFBE10"/>
                </a:solidFill>
              </a:rPr>
              <a:t>99.9% Reduction Of Cases Worldwide</a:t>
            </a:r>
          </a:p>
        </p:txBody>
      </p:sp>
      <p:pic>
        <p:nvPicPr>
          <p:cNvPr id="4" name="Picture 3" descr="A person wearing a suit and tie&#10;&#10;Description automatically generated">
            <a:extLst>
              <a:ext uri="{FF2B5EF4-FFF2-40B4-BE49-F238E27FC236}">
                <a16:creationId xmlns:a16="http://schemas.microsoft.com/office/drawing/2014/main" id="{A1313C3A-1A6B-41BB-8B8D-03D2EC8FB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745" y="518959"/>
            <a:ext cx="4194754" cy="2354018"/>
          </a:xfrm>
          <a:prstGeom prst="rect">
            <a:avLst/>
          </a:prstGeom>
          <a:ln w="28575">
            <a:solidFill>
              <a:schemeClr val="accent3"/>
            </a:solidFill>
          </a:ln>
        </p:spPr>
      </p:pic>
    </p:spTree>
    <p:extLst>
      <p:ext uri="{BB962C8B-B14F-4D97-AF65-F5344CB8AC3E}">
        <p14:creationId xmlns:p14="http://schemas.microsoft.com/office/powerpoint/2010/main" val="402015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DD545C-8E4D-4805-8B7C-545D51293073}"/>
              </a:ext>
            </a:extLst>
          </p:cNvPr>
          <p:cNvSpPr txBox="1"/>
          <p:nvPr/>
        </p:nvSpPr>
        <p:spPr>
          <a:xfrm>
            <a:off x="3739046" y="448415"/>
            <a:ext cx="7892693" cy="1323439"/>
          </a:xfrm>
          <a:prstGeom prst="rect">
            <a:avLst/>
          </a:prstGeom>
          <a:noFill/>
        </p:spPr>
        <p:txBody>
          <a:bodyPr wrap="square" rtlCol="0">
            <a:spAutoFit/>
          </a:bodyPr>
          <a:lstStyle/>
          <a:p>
            <a:r>
              <a:rPr lang="en-US" sz="4000" dirty="0">
                <a:solidFill>
                  <a:schemeClr val="bg1"/>
                </a:solidFill>
              </a:rPr>
              <a:t>Rotary International District 7770</a:t>
            </a:r>
          </a:p>
          <a:p>
            <a:pPr algn="ctr"/>
            <a:r>
              <a:rPr lang="en-US" sz="4000" dirty="0">
                <a:solidFill>
                  <a:schemeClr val="bg1"/>
                </a:solidFill>
              </a:rPr>
              <a:t>Forest Acres Rotary Club</a:t>
            </a:r>
          </a:p>
        </p:txBody>
      </p:sp>
      <p:sp>
        <p:nvSpPr>
          <p:cNvPr id="9" name="TextBox 8">
            <a:extLst>
              <a:ext uri="{FF2B5EF4-FFF2-40B4-BE49-F238E27FC236}">
                <a16:creationId xmlns:a16="http://schemas.microsoft.com/office/drawing/2014/main" id="{53980EC5-F675-4B40-A283-A9F03015F855}"/>
              </a:ext>
            </a:extLst>
          </p:cNvPr>
          <p:cNvSpPr txBox="1"/>
          <p:nvPr/>
        </p:nvSpPr>
        <p:spPr>
          <a:xfrm>
            <a:off x="3834739" y="1987649"/>
            <a:ext cx="7996247" cy="203132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Founded December 4, 1967</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2020-21 Club of the Year</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$30,000 Annually Community Service Organizations</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Co-Sponsor Annual Forest Acres Festival</a:t>
            </a:r>
          </a:p>
        </p:txBody>
      </p:sp>
      <p:sp>
        <p:nvSpPr>
          <p:cNvPr id="7" name="TextBox 6">
            <a:extLst>
              <a:ext uri="{FF2B5EF4-FFF2-40B4-BE49-F238E27FC236}">
                <a16:creationId xmlns:a16="http://schemas.microsoft.com/office/drawing/2014/main" id="{40C35FA2-5530-49C9-8D00-506E42EFED5E}"/>
              </a:ext>
            </a:extLst>
          </p:cNvPr>
          <p:cNvSpPr txBox="1"/>
          <p:nvPr/>
        </p:nvSpPr>
        <p:spPr>
          <a:xfrm>
            <a:off x="420679" y="3506339"/>
            <a:ext cx="3197163" cy="646331"/>
          </a:xfrm>
          <a:prstGeom prst="rect">
            <a:avLst/>
          </a:prstGeom>
          <a:noFill/>
        </p:spPr>
        <p:txBody>
          <a:bodyPr wrap="square" rtlCol="0">
            <a:spAutoFit/>
          </a:bodyPr>
          <a:lstStyle/>
          <a:p>
            <a:pPr algn="ctr"/>
            <a:r>
              <a:rPr lang="en-US" dirty="0">
                <a:solidFill>
                  <a:schemeClr val="bg1"/>
                </a:solidFill>
              </a:rPr>
              <a:t>2022-23 District Governor</a:t>
            </a:r>
          </a:p>
          <a:p>
            <a:pPr algn="ctr"/>
            <a:r>
              <a:rPr lang="en-US" dirty="0">
                <a:solidFill>
                  <a:schemeClr val="bg1"/>
                </a:solidFill>
              </a:rPr>
              <a:t>Bob Gross</a:t>
            </a:r>
          </a:p>
        </p:txBody>
      </p:sp>
      <p:pic>
        <p:nvPicPr>
          <p:cNvPr id="5" name="Picture 4" descr="Text, whiteboard&#10;&#10;Description automatically generated">
            <a:extLst>
              <a:ext uri="{FF2B5EF4-FFF2-40B4-BE49-F238E27FC236}">
                <a16:creationId xmlns:a16="http://schemas.microsoft.com/office/drawing/2014/main" id="{39A689EF-2682-4FA6-ABA5-92C3D88D4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739" y="4234768"/>
            <a:ext cx="4248443" cy="2120311"/>
          </a:xfrm>
          <a:prstGeom prst="rect">
            <a:avLst/>
          </a:prstGeom>
        </p:spPr>
      </p:pic>
      <p:pic>
        <p:nvPicPr>
          <p:cNvPr id="4" name="Picture 3" descr="A person in a suit and tie&#10;&#10;Description automatically generated with medium confidence">
            <a:extLst>
              <a:ext uri="{FF2B5EF4-FFF2-40B4-BE49-F238E27FC236}">
                <a16:creationId xmlns:a16="http://schemas.microsoft.com/office/drawing/2014/main" id="{1C3EEFA1-40DC-A10B-D9A8-8F6440B36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30" y="582841"/>
            <a:ext cx="1881891" cy="2822836"/>
          </a:xfrm>
          <a:prstGeom prst="rect">
            <a:avLst/>
          </a:prstGeom>
        </p:spPr>
      </p:pic>
    </p:spTree>
    <p:extLst>
      <p:ext uri="{BB962C8B-B14F-4D97-AF65-F5344CB8AC3E}">
        <p14:creationId xmlns:p14="http://schemas.microsoft.com/office/powerpoint/2010/main" val="1690449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78B5D9-BEDA-4BD5-AA30-2055EBE37EC8}"/>
              </a:ext>
            </a:extLst>
          </p:cNvPr>
          <p:cNvSpPr txBox="1"/>
          <p:nvPr/>
        </p:nvSpPr>
        <p:spPr>
          <a:xfrm>
            <a:off x="1727378" y="146499"/>
            <a:ext cx="8945205" cy="769441"/>
          </a:xfrm>
          <a:prstGeom prst="rect">
            <a:avLst/>
          </a:prstGeom>
          <a:noFill/>
        </p:spPr>
        <p:txBody>
          <a:bodyPr wrap="square" rtlCol="0">
            <a:spAutoFit/>
          </a:bodyPr>
          <a:lstStyle/>
          <a:p>
            <a:r>
              <a:rPr lang="en-US" sz="4400" dirty="0">
                <a:solidFill>
                  <a:schemeClr val="bg1"/>
                </a:solidFill>
              </a:rPr>
              <a:t>The Rotary Club of Forest Acres</a:t>
            </a:r>
          </a:p>
        </p:txBody>
      </p:sp>
      <p:sp>
        <p:nvSpPr>
          <p:cNvPr id="8" name="TextBox 7">
            <a:extLst>
              <a:ext uri="{FF2B5EF4-FFF2-40B4-BE49-F238E27FC236}">
                <a16:creationId xmlns:a16="http://schemas.microsoft.com/office/drawing/2014/main" id="{A121A94E-D53D-44B9-BD74-C210739AAC52}"/>
              </a:ext>
            </a:extLst>
          </p:cNvPr>
          <p:cNvSpPr txBox="1"/>
          <p:nvPr/>
        </p:nvSpPr>
        <p:spPr>
          <a:xfrm>
            <a:off x="417020" y="1352166"/>
            <a:ext cx="2378126" cy="4339650"/>
          </a:xfrm>
          <a:prstGeom prst="rect">
            <a:avLst/>
          </a:prstGeom>
          <a:noFill/>
        </p:spPr>
        <p:txBody>
          <a:bodyPr wrap="square" rtlCol="0">
            <a:spAutoFit/>
          </a:bodyPr>
          <a:lstStyle/>
          <a:p>
            <a:r>
              <a:rPr lang="en-US" sz="2400" u="sng" dirty="0">
                <a:solidFill>
                  <a:schemeClr val="bg1"/>
                </a:solidFill>
              </a:rPr>
              <a:t>Projects:</a:t>
            </a:r>
          </a:p>
          <a:p>
            <a:endParaRPr lang="en-US" sz="1000" dirty="0">
              <a:solidFill>
                <a:schemeClr val="bg1"/>
              </a:solidFill>
            </a:endParaRPr>
          </a:p>
          <a:p>
            <a:r>
              <a:rPr lang="en-US" sz="2400" dirty="0">
                <a:solidFill>
                  <a:schemeClr val="bg1"/>
                </a:solidFill>
              </a:rPr>
              <a:t>Happy Feet</a:t>
            </a:r>
          </a:p>
          <a:p>
            <a:endParaRPr lang="en-US" sz="1000" dirty="0">
              <a:solidFill>
                <a:schemeClr val="bg1"/>
              </a:solidFill>
            </a:endParaRPr>
          </a:p>
          <a:p>
            <a:r>
              <a:rPr lang="en-US" sz="2400" dirty="0">
                <a:solidFill>
                  <a:schemeClr val="bg1"/>
                </a:solidFill>
              </a:rPr>
              <a:t>Ready2Read</a:t>
            </a:r>
          </a:p>
          <a:p>
            <a:endParaRPr lang="en-US" sz="1000" dirty="0">
              <a:solidFill>
                <a:schemeClr val="bg1"/>
              </a:solidFill>
            </a:endParaRPr>
          </a:p>
          <a:p>
            <a:r>
              <a:rPr lang="en-US" sz="2400" dirty="0">
                <a:solidFill>
                  <a:schemeClr val="bg1"/>
                </a:solidFill>
              </a:rPr>
              <a:t>Back-Pack</a:t>
            </a:r>
          </a:p>
          <a:p>
            <a:endParaRPr lang="en-US" sz="1000" dirty="0">
              <a:solidFill>
                <a:schemeClr val="bg1"/>
              </a:solidFill>
            </a:endParaRPr>
          </a:p>
          <a:p>
            <a:r>
              <a:rPr lang="en-US" sz="2400" dirty="0">
                <a:solidFill>
                  <a:schemeClr val="bg1"/>
                </a:solidFill>
              </a:rPr>
              <a:t>Books for Birthdays</a:t>
            </a:r>
          </a:p>
          <a:p>
            <a:endParaRPr lang="en-US" sz="1000" dirty="0">
              <a:solidFill>
                <a:schemeClr val="bg1"/>
              </a:solidFill>
            </a:endParaRPr>
          </a:p>
          <a:p>
            <a:r>
              <a:rPr lang="en-US" sz="2400" dirty="0">
                <a:solidFill>
                  <a:schemeClr val="bg1"/>
                </a:solidFill>
              </a:rPr>
              <a:t>Rise Against Hunger</a:t>
            </a:r>
          </a:p>
          <a:p>
            <a:endParaRPr lang="en-US" sz="1000" dirty="0">
              <a:solidFill>
                <a:schemeClr val="bg1"/>
              </a:solidFill>
            </a:endParaRPr>
          </a:p>
          <a:p>
            <a:r>
              <a:rPr lang="en-US" sz="2400" dirty="0">
                <a:solidFill>
                  <a:schemeClr val="bg1"/>
                </a:solidFill>
              </a:rPr>
              <a:t>One Warm Coat</a:t>
            </a:r>
          </a:p>
        </p:txBody>
      </p:sp>
      <p:pic>
        <p:nvPicPr>
          <p:cNvPr id="5" name="Picture 4" descr="A picture containing outdoor, child, little, tree&#10;&#10;Description automatically generated">
            <a:extLst>
              <a:ext uri="{FF2B5EF4-FFF2-40B4-BE49-F238E27FC236}">
                <a16:creationId xmlns:a16="http://schemas.microsoft.com/office/drawing/2014/main" id="{3D3B26D0-E10C-4D0F-8769-4BCB7C6B12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95" r="4938"/>
          <a:stretch/>
        </p:blipFill>
        <p:spPr>
          <a:xfrm>
            <a:off x="7085725" y="1209932"/>
            <a:ext cx="4876564" cy="4220112"/>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8885E75C-D0C7-4E3A-BB5C-3EC6BBD181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74" t="23773" r="7594" b="9270"/>
          <a:stretch/>
        </p:blipFill>
        <p:spPr>
          <a:xfrm>
            <a:off x="2952742" y="1209932"/>
            <a:ext cx="4132983" cy="2401341"/>
          </a:xfrm>
          <a:prstGeom prst="rect">
            <a:avLst/>
          </a:prstGeom>
        </p:spPr>
      </p:pic>
      <p:pic>
        <p:nvPicPr>
          <p:cNvPr id="3" name="Picture 2" descr="A group of people wearing masks&#10;&#10;Description automatically generated with medium confidence">
            <a:extLst>
              <a:ext uri="{FF2B5EF4-FFF2-40B4-BE49-F238E27FC236}">
                <a16:creationId xmlns:a16="http://schemas.microsoft.com/office/drawing/2014/main" id="{617D8579-413E-443D-9D84-2CBAEAB62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743" y="3611273"/>
            <a:ext cx="4132982" cy="2948125"/>
          </a:xfrm>
          <a:prstGeom prst="rect">
            <a:avLst/>
          </a:prstGeom>
        </p:spPr>
      </p:pic>
      <p:pic>
        <p:nvPicPr>
          <p:cNvPr id="6" name="Picture 5" descr="Logo&#10;&#10;Description automatically generated">
            <a:extLst>
              <a:ext uri="{FF2B5EF4-FFF2-40B4-BE49-F238E27FC236}">
                <a16:creationId xmlns:a16="http://schemas.microsoft.com/office/drawing/2014/main" id="{756AAA80-56B4-444D-CCFA-EA3F70A15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4137" y="5595676"/>
            <a:ext cx="1856778" cy="798089"/>
          </a:xfrm>
          <a:prstGeom prst="rect">
            <a:avLst/>
          </a:prstGeom>
        </p:spPr>
      </p:pic>
    </p:spTree>
    <p:extLst>
      <p:ext uri="{BB962C8B-B14F-4D97-AF65-F5344CB8AC3E}">
        <p14:creationId xmlns:p14="http://schemas.microsoft.com/office/powerpoint/2010/main" val="3663205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ECBD4189-E93A-4E71-8550-6680BD738E24}"/>
              </a:ext>
            </a:extLst>
          </p:cNvPr>
          <p:cNvPicPr>
            <a:picLocks noChangeAspect="1"/>
          </p:cNvPicPr>
          <p:nvPr/>
        </p:nvPicPr>
        <p:blipFill rotWithShape="1">
          <a:blip r:embed="rId3">
            <a:extLst>
              <a:ext uri="{28A0092B-C50C-407E-A947-70E740481C1C}">
                <a14:useLocalDpi xmlns:a14="http://schemas.microsoft.com/office/drawing/2010/main" val="0"/>
              </a:ext>
            </a:extLst>
          </a:blip>
          <a:srcRect l="4707"/>
          <a:stretch/>
        </p:blipFill>
        <p:spPr>
          <a:xfrm>
            <a:off x="3954685" y="1586978"/>
            <a:ext cx="3722844" cy="3693073"/>
          </a:xfrm>
          <a:prstGeom prst="rect">
            <a:avLst/>
          </a:prstGeom>
          <a:ln w="28575">
            <a:solidFill>
              <a:schemeClr val="bg1"/>
            </a:solidFill>
          </a:ln>
        </p:spPr>
      </p:pic>
      <p:pic>
        <p:nvPicPr>
          <p:cNvPr id="12" name="Picture 11" descr="A child singing into a microphone&#10;&#10;Description automatically generated with medium confidence">
            <a:extLst>
              <a:ext uri="{FF2B5EF4-FFF2-40B4-BE49-F238E27FC236}">
                <a16:creationId xmlns:a16="http://schemas.microsoft.com/office/drawing/2014/main" id="{408DC2B3-485F-E542-78B9-56D4C0CEC7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18"/>
          <a:stretch/>
        </p:blipFill>
        <p:spPr>
          <a:xfrm>
            <a:off x="7832300" y="2119504"/>
            <a:ext cx="4398611" cy="3160547"/>
          </a:xfrm>
          <a:prstGeom prst="rect">
            <a:avLst/>
          </a:prstGeom>
          <a:ln w="38100">
            <a:solidFill>
              <a:schemeClr val="bg1"/>
            </a:solidFill>
          </a:ln>
        </p:spPr>
      </p:pic>
      <p:pic>
        <p:nvPicPr>
          <p:cNvPr id="14" name="Picture 13">
            <a:extLst>
              <a:ext uri="{FF2B5EF4-FFF2-40B4-BE49-F238E27FC236}">
                <a16:creationId xmlns:a16="http://schemas.microsoft.com/office/drawing/2014/main" id="{C09AE369-F2E0-3E4D-BE64-A168E13E4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52" y="2119504"/>
            <a:ext cx="3531338" cy="3160547"/>
          </a:xfrm>
          <a:prstGeom prst="rect">
            <a:avLst/>
          </a:prstGeom>
          <a:ln w="38100">
            <a:solidFill>
              <a:schemeClr val="bg2"/>
            </a:solidFill>
          </a:ln>
        </p:spPr>
      </p:pic>
      <p:sp>
        <p:nvSpPr>
          <p:cNvPr id="15" name="TextBox 14">
            <a:extLst>
              <a:ext uri="{FF2B5EF4-FFF2-40B4-BE49-F238E27FC236}">
                <a16:creationId xmlns:a16="http://schemas.microsoft.com/office/drawing/2014/main" id="{23D4FEA4-6673-7673-5344-78D671B20603}"/>
              </a:ext>
            </a:extLst>
          </p:cNvPr>
          <p:cNvSpPr txBox="1"/>
          <p:nvPr/>
        </p:nvSpPr>
        <p:spPr>
          <a:xfrm>
            <a:off x="0" y="527520"/>
            <a:ext cx="12344393" cy="646331"/>
          </a:xfrm>
          <a:prstGeom prst="rect">
            <a:avLst/>
          </a:prstGeom>
          <a:noFill/>
        </p:spPr>
        <p:txBody>
          <a:bodyPr wrap="square" rtlCol="0">
            <a:spAutoFit/>
          </a:bodyPr>
          <a:lstStyle/>
          <a:p>
            <a:r>
              <a:rPr lang="en-US" sz="3600" dirty="0">
                <a:solidFill>
                  <a:schemeClr val="bg1"/>
                </a:solidFill>
              </a:rPr>
              <a:t>300 Coats Distributed To Community Service Organizations</a:t>
            </a:r>
          </a:p>
        </p:txBody>
      </p:sp>
      <p:pic>
        <p:nvPicPr>
          <p:cNvPr id="7" name="Picture 6"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4106737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75009-C824-42FB-A411-C1BE3C176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947" y="3489577"/>
            <a:ext cx="7264068" cy="3002572"/>
          </a:xfrm>
          <a:prstGeom prst="rect">
            <a:avLst/>
          </a:prstGeom>
          <a:ln w="28575">
            <a:solidFill>
              <a:schemeClr val="bg1"/>
            </a:solidFill>
          </a:ln>
        </p:spPr>
      </p:pic>
      <p:sp>
        <p:nvSpPr>
          <p:cNvPr id="4" name="TextBox 3">
            <a:extLst>
              <a:ext uri="{FF2B5EF4-FFF2-40B4-BE49-F238E27FC236}">
                <a16:creationId xmlns:a16="http://schemas.microsoft.com/office/drawing/2014/main" id="{ABC87834-7CC9-4CE5-A1C0-DAD68EB19393}"/>
              </a:ext>
            </a:extLst>
          </p:cNvPr>
          <p:cNvSpPr txBox="1"/>
          <p:nvPr/>
        </p:nvSpPr>
        <p:spPr>
          <a:xfrm>
            <a:off x="2818224" y="5784263"/>
            <a:ext cx="6763514" cy="707886"/>
          </a:xfrm>
          <a:prstGeom prst="rect">
            <a:avLst/>
          </a:prstGeom>
          <a:noFill/>
        </p:spPr>
        <p:txBody>
          <a:bodyPr wrap="square" rtlCol="0">
            <a:spAutoFit/>
          </a:bodyPr>
          <a:lstStyle/>
          <a:p>
            <a:pPr algn="ctr"/>
            <a:r>
              <a:rPr lang="en-US" sz="2000" dirty="0">
                <a:solidFill>
                  <a:schemeClr val="accent3"/>
                </a:solidFill>
              </a:rPr>
              <a:t>Pop, Broadway &amp; Jazz Group Richland NE High School Interact Club</a:t>
            </a:r>
          </a:p>
        </p:txBody>
      </p:sp>
      <p:pic>
        <p:nvPicPr>
          <p:cNvPr id="7" name="Picture 6">
            <a:extLst>
              <a:ext uri="{FF2B5EF4-FFF2-40B4-BE49-F238E27FC236}">
                <a16:creationId xmlns:a16="http://schemas.microsoft.com/office/drawing/2014/main" id="{3FFDD97A-9D57-4981-B256-F1FF959F1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5305" y="321653"/>
            <a:ext cx="4549352" cy="3002572"/>
          </a:xfrm>
          <a:prstGeom prst="rect">
            <a:avLst/>
          </a:prstGeom>
          <a:ln w="28575">
            <a:solidFill>
              <a:schemeClr val="bg1"/>
            </a:solidFill>
          </a:ln>
        </p:spPr>
      </p:pic>
      <p:pic>
        <p:nvPicPr>
          <p:cNvPr id="9" name="Picture 8">
            <a:extLst>
              <a:ext uri="{FF2B5EF4-FFF2-40B4-BE49-F238E27FC236}">
                <a16:creationId xmlns:a16="http://schemas.microsoft.com/office/drawing/2014/main" id="{825D3547-53ED-40C6-8C2F-53594140E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23" y="517984"/>
            <a:ext cx="2427489" cy="2312260"/>
          </a:xfrm>
          <a:prstGeom prst="rect">
            <a:avLst/>
          </a:prstGeom>
          <a:ln w="28575">
            <a:solidFill>
              <a:schemeClr val="bg1"/>
            </a:solidFill>
          </a:ln>
        </p:spPr>
      </p:pic>
      <p:pic>
        <p:nvPicPr>
          <p:cNvPr id="11" name="Picture 10">
            <a:extLst>
              <a:ext uri="{FF2B5EF4-FFF2-40B4-BE49-F238E27FC236}">
                <a16:creationId xmlns:a16="http://schemas.microsoft.com/office/drawing/2014/main" id="{7A6143CB-4240-4DE8-A8B3-86898E330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250" y="662939"/>
            <a:ext cx="2427490" cy="2320000"/>
          </a:xfrm>
          <a:prstGeom prst="rect">
            <a:avLst/>
          </a:prstGeom>
          <a:ln w="28575">
            <a:solidFill>
              <a:schemeClr val="bg1"/>
            </a:solidFill>
          </a:ln>
        </p:spPr>
      </p:pic>
    </p:spTree>
    <p:extLst>
      <p:ext uri="{BB962C8B-B14F-4D97-AF65-F5344CB8AC3E}">
        <p14:creationId xmlns:p14="http://schemas.microsoft.com/office/powerpoint/2010/main" val="3707823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37A2C-9293-4BC3-9474-13BE9C4EF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7483" y="303623"/>
            <a:ext cx="4518563" cy="3131788"/>
          </a:xfrm>
          <a:prstGeom prst="rect">
            <a:avLst/>
          </a:prstGeom>
        </p:spPr>
      </p:pic>
      <p:pic>
        <p:nvPicPr>
          <p:cNvPr id="7" name="Picture 6">
            <a:extLst>
              <a:ext uri="{FF2B5EF4-FFF2-40B4-BE49-F238E27FC236}">
                <a16:creationId xmlns:a16="http://schemas.microsoft.com/office/drawing/2014/main" id="{01E9520B-D19E-4B50-B23F-AE538B494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1307" y="3398525"/>
            <a:ext cx="4512387" cy="3008259"/>
          </a:xfrm>
          <a:prstGeom prst="rect">
            <a:avLst/>
          </a:prstGeom>
        </p:spPr>
      </p:pic>
      <p:pic>
        <p:nvPicPr>
          <p:cNvPr id="13" name="Picture 12">
            <a:extLst>
              <a:ext uri="{FF2B5EF4-FFF2-40B4-BE49-F238E27FC236}">
                <a16:creationId xmlns:a16="http://schemas.microsoft.com/office/drawing/2014/main" id="{4D67D653-B5E4-4266-8504-763D627F3E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158" y="303623"/>
            <a:ext cx="3387325" cy="6103161"/>
          </a:xfrm>
          <a:prstGeom prst="rect">
            <a:avLst/>
          </a:prstGeom>
        </p:spPr>
      </p:pic>
      <p:pic>
        <p:nvPicPr>
          <p:cNvPr id="8" name="Picture 7" descr="A picture containing person, person, window, posing&#10;&#10;Description automatically generated">
            <a:extLst>
              <a:ext uri="{FF2B5EF4-FFF2-40B4-BE49-F238E27FC236}">
                <a16:creationId xmlns:a16="http://schemas.microsoft.com/office/drawing/2014/main" id="{CE2E162B-D7B1-4866-965C-0274D3800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662" b="12070"/>
          <a:stretch/>
        </p:blipFill>
        <p:spPr>
          <a:xfrm>
            <a:off x="547408" y="303623"/>
            <a:ext cx="3608781" cy="3020602"/>
          </a:xfrm>
          <a:prstGeom prst="rect">
            <a:avLst/>
          </a:prstGeom>
        </p:spPr>
      </p:pic>
      <p:pic>
        <p:nvPicPr>
          <p:cNvPr id="11" name="Picture 10" descr="A group of people holding a sign&#10;&#10;Description automatically generated with medium confidence">
            <a:extLst>
              <a:ext uri="{FF2B5EF4-FFF2-40B4-BE49-F238E27FC236}">
                <a16:creationId xmlns:a16="http://schemas.microsoft.com/office/drawing/2014/main" id="{9BD244E2-9974-4120-AF82-3FD35725D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320" y="3071518"/>
            <a:ext cx="3605693" cy="3335266"/>
          </a:xfrm>
          <a:prstGeom prst="rect">
            <a:avLst/>
          </a:prstGeom>
        </p:spPr>
      </p:pic>
    </p:spTree>
    <p:extLst>
      <p:ext uri="{BB962C8B-B14F-4D97-AF65-F5344CB8AC3E}">
        <p14:creationId xmlns:p14="http://schemas.microsoft.com/office/powerpoint/2010/main" val="3484251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FDC43-0A8C-40B7-995B-5398D5179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48" y="2813105"/>
            <a:ext cx="3649163" cy="3009412"/>
          </a:xfrm>
          <a:prstGeom prst="rect">
            <a:avLst/>
          </a:prstGeom>
        </p:spPr>
      </p:pic>
      <p:pic>
        <p:nvPicPr>
          <p:cNvPr id="5" name="Picture 4">
            <a:extLst>
              <a:ext uri="{FF2B5EF4-FFF2-40B4-BE49-F238E27FC236}">
                <a16:creationId xmlns:a16="http://schemas.microsoft.com/office/drawing/2014/main" id="{E58EB3EC-728C-4044-9D5F-80D484B0D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47" y="186175"/>
            <a:ext cx="3649164" cy="2533225"/>
          </a:xfrm>
          <a:prstGeom prst="rect">
            <a:avLst/>
          </a:prstGeom>
        </p:spPr>
      </p:pic>
      <p:pic>
        <p:nvPicPr>
          <p:cNvPr id="7" name="Picture 6">
            <a:extLst>
              <a:ext uri="{FF2B5EF4-FFF2-40B4-BE49-F238E27FC236}">
                <a16:creationId xmlns:a16="http://schemas.microsoft.com/office/drawing/2014/main" id="{5778710F-F2A1-4945-9001-7B3966D3F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413" y="1206788"/>
            <a:ext cx="2976164" cy="4615729"/>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0735DD34-EC90-4DC8-B6EB-EB5DE17AD0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03" b="7721"/>
          <a:stretch/>
        </p:blipFill>
        <p:spPr>
          <a:xfrm>
            <a:off x="7168725" y="237204"/>
            <a:ext cx="5061489" cy="2533226"/>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D466DDA0-CE90-4C55-91E7-2BDD015D21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8726" y="2966914"/>
            <a:ext cx="5061489" cy="2847088"/>
          </a:xfrm>
          <a:prstGeom prst="rect">
            <a:avLst/>
          </a:prstGeom>
        </p:spPr>
      </p:pic>
      <p:sp>
        <p:nvSpPr>
          <p:cNvPr id="13" name="TextBox 12">
            <a:extLst>
              <a:ext uri="{FF2B5EF4-FFF2-40B4-BE49-F238E27FC236}">
                <a16:creationId xmlns:a16="http://schemas.microsoft.com/office/drawing/2014/main" id="{A95B73DA-4348-41D8-A6E3-52CB3884F9F4}"/>
              </a:ext>
            </a:extLst>
          </p:cNvPr>
          <p:cNvSpPr txBox="1"/>
          <p:nvPr/>
        </p:nvSpPr>
        <p:spPr>
          <a:xfrm>
            <a:off x="1070490" y="5869468"/>
            <a:ext cx="9072081" cy="707886"/>
          </a:xfrm>
          <a:prstGeom prst="rect">
            <a:avLst/>
          </a:prstGeom>
          <a:noFill/>
        </p:spPr>
        <p:txBody>
          <a:bodyPr wrap="square" rtlCol="0">
            <a:spAutoFit/>
          </a:bodyPr>
          <a:lstStyle/>
          <a:p>
            <a:pPr algn="ctr"/>
            <a:r>
              <a:rPr lang="en-US" sz="4000" b="1" dirty="0">
                <a:solidFill>
                  <a:schemeClr val="bg1"/>
                </a:solidFill>
              </a:rPr>
              <a:t>Forest Acres Rotarians Have Fun!</a:t>
            </a:r>
          </a:p>
        </p:txBody>
      </p:sp>
      <p:sp>
        <p:nvSpPr>
          <p:cNvPr id="14" name="TextBox 13">
            <a:extLst>
              <a:ext uri="{FF2B5EF4-FFF2-40B4-BE49-F238E27FC236}">
                <a16:creationId xmlns:a16="http://schemas.microsoft.com/office/drawing/2014/main" id="{E42086E6-CC2E-4654-89E1-AE2A398B1490}"/>
              </a:ext>
            </a:extLst>
          </p:cNvPr>
          <p:cNvSpPr txBox="1"/>
          <p:nvPr/>
        </p:nvSpPr>
        <p:spPr>
          <a:xfrm>
            <a:off x="4254342" y="344229"/>
            <a:ext cx="2704379" cy="461665"/>
          </a:xfrm>
          <a:prstGeom prst="rect">
            <a:avLst/>
          </a:prstGeom>
          <a:noFill/>
        </p:spPr>
        <p:txBody>
          <a:bodyPr wrap="square" rtlCol="0">
            <a:spAutoFit/>
          </a:bodyPr>
          <a:lstStyle/>
          <a:p>
            <a:pPr algn="ctr"/>
            <a:r>
              <a:rPr lang="en-US" sz="2400" b="1" dirty="0">
                <a:solidFill>
                  <a:schemeClr val="bg1"/>
                </a:solidFill>
              </a:rPr>
              <a:t>A Vibrant Club!</a:t>
            </a:r>
          </a:p>
        </p:txBody>
      </p:sp>
    </p:spTree>
    <p:extLst>
      <p:ext uri="{BB962C8B-B14F-4D97-AF65-F5344CB8AC3E}">
        <p14:creationId xmlns:p14="http://schemas.microsoft.com/office/powerpoint/2010/main" val="530273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63ACB1-6B97-4F72-AB77-776017A5EE1D}"/>
              </a:ext>
            </a:extLst>
          </p:cNvPr>
          <p:cNvSpPr txBox="1"/>
          <p:nvPr/>
        </p:nvSpPr>
        <p:spPr>
          <a:xfrm>
            <a:off x="660315" y="1765969"/>
            <a:ext cx="6559827" cy="323165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2"/>
                </a:solidFill>
              </a:rPr>
              <a:t>Friendship, camaraderie and fun</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Give back to community</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Be part of something larger than yourself</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Professional networking</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Leadership training</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Personal growth and recognition</a:t>
            </a:r>
          </a:p>
          <a:p>
            <a:pPr algn="ctr"/>
            <a:endParaRPr lang="en-US" sz="1000" dirty="0">
              <a:solidFill>
                <a:schemeClr val="bg2"/>
              </a:solidFill>
            </a:endParaRPr>
          </a:p>
        </p:txBody>
      </p:sp>
      <p:sp>
        <p:nvSpPr>
          <p:cNvPr id="2" name="TextBox 1">
            <a:extLst>
              <a:ext uri="{FF2B5EF4-FFF2-40B4-BE49-F238E27FC236}">
                <a16:creationId xmlns:a16="http://schemas.microsoft.com/office/drawing/2014/main" id="{C91587B7-1CC2-4855-88E2-496531B3DF8A}"/>
              </a:ext>
            </a:extLst>
          </p:cNvPr>
          <p:cNvSpPr txBox="1"/>
          <p:nvPr/>
        </p:nvSpPr>
        <p:spPr>
          <a:xfrm>
            <a:off x="553515" y="5639822"/>
            <a:ext cx="11292931" cy="461665"/>
          </a:xfrm>
          <a:prstGeom prst="rect">
            <a:avLst/>
          </a:prstGeom>
          <a:noFill/>
        </p:spPr>
        <p:txBody>
          <a:bodyPr wrap="square" rtlCol="0">
            <a:spAutoFit/>
          </a:bodyPr>
          <a:lstStyle/>
          <a:p>
            <a:r>
              <a:rPr lang="en-US" sz="2400" dirty="0">
                <a:solidFill>
                  <a:schemeClr val="bg1"/>
                </a:solidFill>
              </a:rPr>
              <a:t>Just a few of the reasons millions of people joined Rotary over the past 117 years</a:t>
            </a:r>
          </a:p>
        </p:txBody>
      </p:sp>
      <p:sp>
        <p:nvSpPr>
          <p:cNvPr id="7" name="TextBox 6">
            <a:extLst>
              <a:ext uri="{FF2B5EF4-FFF2-40B4-BE49-F238E27FC236}">
                <a16:creationId xmlns:a16="http://schemas.microsoft.com/office/drawing/2014/main" id="{F428EF98-E2F7-4DE6-8CD2-802915CE7D2C}"/>
              </a:ext>
            </a:extLst>
          </p:cNvPr>
          <p:cNvSpPr txBox="1"/>
          <p:nvPr/>
        </p:nvSpPr>
        <p:spPr>
          <a:xfrm>
            <a:off x="1008242" y="546963"/>
            <a:ext cx="4827479" cy="769441"/>
          </a:xfrm>
          <a:prstGeom prst="rect">
            <a:avLst/>
          </a:prstGeom>
          <a:noFill/>
        </p:spPr>
        <p:txBody>
          <a:bodyPr wrap="square" rtlCol="0">
            <a:spAutoFit/>
          </a:bodyPr>
          <a:lstStyle/>
          <a:p>
            <a:r>
              <a:rPr lang="en-US" sz="4400" b="1" dirty="0">
                <a:solidFill>
                  <a:srgbClr val="FFBE10"/>
                </a:solidFill>
              </a:rPr>
              <a:t>Why Join Rotary</a:t>
            </a:r>
          </a:p>
        </p:txBody>
      </p:sp>
      <p:pic>
        <p:nvPicPr>
          <p:cNvPr id="5" name="Picture 4" descr="A picture containing text, person, posing&#10;&#10;Description automatically generated">
            <a:extLst>
              <a:ext uri="{FF2B5EF4-FFF2-40B4-BE49-F238E27FC236}">
                <a16:creationId xmlns:a16="http://schemas.microsoft.com/office/drawing/2014/main" id="{03969E42-561E-44D6-A444-8B33C61B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604" y="617857"/>
            <a:ext cx="5497297" cy="2065939"/>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DB8BC1B7-4C39-4264-B70E-75DC2E8DB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977" y="2683796"/>
            <a:ext cx="4163469" cy="2725724"/>
          </a:xfrm>
          <a:prstGeom prst="rect">
            <a:avLst/>
          </a:prstGeom>
        </p:spPr>
      </p:pic>
    </p:spTree>
    <p:extLst>
      <p:ext uri="{BB962C8B-B14F-4D97-AF65-F5344CB8AC3E}">
        <p14:creationId xmlns:p14="http://schemas.microsoft.com/office/powerpoint/2010/main" val="4223854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CE4DFE-4D0A-443B-9202-D5E2A36D2951}"/>
              </a:ext>
            </a:extLst>
          </p:cNvPr>
          <p:cNvSpPr txBox="1"/>
          <p:nvPr/>
        </p:nvSpPr>
        <p:spPr>
          <a:xfrm>
            <a:off x="3372047" y="540088"/>
            <a:ext cx="5655865" cy="769441"/>
          </a:xfrm>
          <a:prstGeom prst="rect">
            <a:avLst/>
          </a:prstGeom>
          <a:noFill/>
        </p:spPr>
        <p:txBody>
          <a:bodyPr wrap="square" rtlCol="0">
            <a:spAutoFit/>
          </a:bodyPr>
          <a:lstStyle/>
          <a:p>
            <a:r>
              <a:rPr lang="en-US" sz="4400" b="1" dirty="0">
                <a:solidFill>
                  <a:srgbClr val="FFBE10"/>
                </a:solidFill>
              </a:rPr>
              <a:t>How To Join Rotary</a:t>
            </a:r>
          </a:p>
        </p:txBody>
      </p:sp>
      <p:pic>
        <p:nvPicPr>
          <p:cNvPr id="4" name="Picture 3" descr="A person speaking into a microphone&#10;&#10;Description automatically generated">
            <a:extLst>
              <a:ext uri="{FF2B5EF4-FFF2-40B4-BE49-F238E27FC236}">
                <a16:creationId xmlns:a16="http://schemas.microsoft.com/office/drawing/2014/main" id="{AB36D870-A71E-498A-ACD8-956D294D5FD4}"/>
              </a:ext>
            </a:extLst>
          </p:cNvPr>
          <p:cNvPicPr>
            <a:picLocks noChangeAspect="1"/>
          </p:cNvPicPr>
          <p:nvPr/>
        </p:nvPicPr>
        <p:blipFill rotWithShape="1">
          <a:blip r:embed="rId3">
            <a:extLst>
              <a:ext uri="{28A0092B-C50C-407E-A947-70E740481C1C}">
                <a14:useLocalDpi xmlns:a14="http://schemas.microsoft.com/office/drawing/2010/main" val="0"/>
              </a:ext>
            </a:extLst>
          </a:blip>
          <a:srcRect r="53433"/>
          <a:stretch/>
        </p:blipFill>
        <p:spPr>
          <a:xfrm>
            <a:off x="171594" y="1694251"/>
            <a:ext cx="2491678" cy="3442341"/>
          </a:xfrm>
          <a:prstGeom prst="rect">
            <a:avLst/>
          </a:prstGeom>
        </p:spPr>
      </p:pic>
      <p:sp>
        <p:nvSpPr>
          <p:cNvPr id="13" name="TextBox 12">
            <a:extLst>
              <a:ext uri="{FF2B5EF4-FFF2-40B4-BE49-F238E27FC236}">
                <a16:creationId xmlns:a16="http://schemas.microsoft.com/office/drawing/2014/main" id="{C0895BCF-2EFE-4B2F-9CD7-3A00335A6A46}"/>
              </a:ext>
            </a:extLst>
          </p:cNvPr>
          <p:cNvSpPr txBox="1"/>
          <p:nvPr/>
        </p:nvSpPr>
        <p:spPr>
          <a:xfrm>
            <a:off x="1497053" y="5438425"/>
            <a:ext cx="9405854" cy="830997"/>
          </a:xfrm>
          <a:prstGeom prst="rect">
            <a:avLst/>
          </a:prstGeom>
          <a:noFill/>
        </p:spPr>
        <p:txBody>
          <a:bodyPr wrap="square" rtlCol="0">
            <a:spAutoFit/>
          </a:bodyPr>
          <a:lstStyle/>
          <a:p>
            <a:pPr algn="ctr"/>
            <a:r>
              <a:rPr lang="en-US" sz="2400" dirty="0">
                <a:solidFill>
                  <a:schemeClr val="bg1"/>
                </a:solidFill>
              </a:rPr>
              <a:t>New members become quickly involved in club activities, events, and consider leadership positions.</a:t>
            </a:r>
          </a:p>
        </p:txBody>
      </p:sp>
      <p:pic>
        <p:nvPicPr>
          <p:cNvPr id="7" name="Picture 6">
            <a:extLst>
              <a:ext uri="{FF2B5EF4-FFF2-40B4-BE49-F238E27FC236}">
                <a16:creationId xmlns:a16="http://schemas.microsoft.com/office/drawing/2014/main" id="{F4DA0D44-F6E1-4C8F-BB1B-FF0C86638E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63"/>
          <a:stretch/>
        </p:blipFill>
        <p:spPr>
          <a:xfrm>
            <a:off x="2663272" y="1694251"/>
            <a:ext cx="2421150" cy="3442341"/>
          </a:xfrm>
          <a:prstGeom prst="rect">
            <a:avLst/>
          </a:prstGeom>
        </p:spPr>
      </p:pic>
      <p:pic>
        <p:nvPicPr>
          <p:cNvPr id="6" name="Picture 5" descr="A person and person posing for a picture&#10;&#10;Description automatically generated with medium confidence">
            <a:extLst>
              <a:ext uri="{FF2B5EF4-FFF2-40B4-BE49-F238E27FC236}">
                <a16:creationId xmlns:a16="http://schemas.microsoft.com/office/drawing/2014/main" id="{CD40D76F-D3DB-43F4-8B3D-3F78AB85A561}"/>
              </a:ext>
            </a:extLst>
          </p:cNvPr>
          <p:cNvPicPr>
            <a:picLocks noChangeAspect="1"/>
          </p:cNvPicPr>
          <p:nvPr/>
        </p:nvPicPr>
        <p:blipFill rotWithShape="1">
          <a:blip r:embed="rId5">
            <a:extLst>
              <a:ext uri="{28A0092B-C50C-407E-A947-70E740481C1C}">
                <a14:useLocalDpi xmlns:a14="http://schemas.microsoft.com/office/drawing/2010/main" val="0"/>
              </a:ext>
            </a:extLst>
          </a:blip>
          <a:srcRect l="10745" r="38344" b="9741"/>
          <a:stretch/>
        </p:blipFill>
        <p:spPr>
          <a:xfrm>
            <a:off x="5055072" y="1694252"/>
            <a:ext cx="3249188" cy="3442340"/>
          </a:xfrm>
          <a:prstGeom prst="rect">
            <a:avLst/>
          </a:prstGeom>
        </p:spPr>
      </p:pic>
      <p:pic>
        <p:nvPicPr>
          <p:cNvPr id="11" name="Picture 10" descr="A group of people talking&#10;&#10;Description automatically generated with low confidence">
            <a:extLst>
              <a:ext uri="{FF2B5EF4-FFF2-40B4-BE49-F238E27FC236}">
                <a16:creationId xmlns:a16="http://schemas.microsoft.com/office/drawing/2014/main" id="{65374B65-D2C2-45EE-8B6B-B01A9AD827B8}"/>
              </a:ext>
            </a:extLst>
          </p:cNvPr>
          <p:cNvPicPr>
            <a:picLocks noChangeAspect="1"/>
          </p:cNvPicPr>
          <p:nvPr/>
        </p:nvPicPr>
        <p:blipFill rotWithShape="1">
          <a:blip r:embed="rId6">
            <a:extLst>
              <a:ext uri="{28A0092B-C50C-407E-A947-70E740481C1C}">
                <a14:useLocalDpi xmlns:a14="http://schemas.microsoft.com/office/drawing/2010/main" val="0"/>
              </a:ext>
            </a:extLst>
          </a:blip>
          <a:srcRect l="4654" r="50000" b="32703"/>
          <a:stretch/>
        </p:blipFill>
        <p:spPr>
          <a:xfrm>
            <a:off x="8304260" y="1694250"/>
            <a:ext cx="3835866" cy="3442339"/>
          </a:xfrm>
          <a:prstGeom prst="rect">
            <a:avLst/>
          </a:prstGeom>
        </p:spPr>
      </p:pic>
    </p:spTree>
    <p:extLst>
      <p:ext uri="{BB962C8B-B14F-4D97-AF65-F5344CB8AC3E}">
        <p14:creationId xmlns:p14="http://schemas.microsoft.com/office/powerpoint/2010/main" val="2474550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AD665-4F28-4838-87FF-66BF213A2189}"/>
              </a:ext>
            </a:extLst>
          </p:cNvPr>
          <p:cNvSpPr txBox="1"/>
          <p:nvPr/>
        </p:nvSpPr>
        <p:spPr>
          <a:xfrm>
            <a:off x="4306403" y="630144"/>
            <a:ext cx="3787152" cy="646331"/>
          </a:xfrm>
          <a:prstGeom prst="rect">
            <a:avLst/>
          </a:prstGeom>
          <a:noFill/>
        </p:spPr>
        <p:txBody>
          <a:bodyPr wrap="square" rtlCol="0">
            <a:spAutoFit/>
          </a:bodyPr>
          <a:lstStyle/>
          <a:p>
            <a:r>
              <a:rPr lang="en-US" sz="3600" b="1" dirty="0">
                <a:solidFill>
                  <a:schemeClr val="bg1"/>
                </a:solidFill>
              </a:rPr>
              <a:t>What is Rotary?</a:t>
            </a:r>
          </a:p>
        </p:txBody>
      </p:sp>
      <p:pic>
        <p:nvPicPr>
          <p:cNvPr id="8" name="Picture 7" descr="A picture containing text, person&#10;&#10;Description automatically generated">
            <a:extLst>
              <a:ext uri="{FF2B5EF4-FFF2-40B4-BE49-F238E27FC236}">
                <a16:creationId xmlns:a16="http://schemas.microsoft.com/office/drawing/2014/main" id="{2E478B96-5C20-4A6D-98F4-3FCE657E786A}"/>
              </a:ext>
            </a:extLst>
          </p:cNvPr>
          <p:cNvPicPr>
            <a:picLocks noChangeAspect="1"/>
          </p:cNvPicPr>
          <p:nvPr/>
        </p:nvPicPr>
        <p:blipFill rotWithShape="1">
          <a:blip r:embed="rId3">
            <a:extLst>
              <a:ext uri="{28A0092B-C50C-407E-A947-70E740481C1C}">
                <a14:useLocalDpi xmlns:a14="http://schemas.microsoft.com/office/drawing/2010/main" val="0"/>
              </a:ext>
            </a:extLst>
          </a:blip>
          <a:srcRect l="27541" t="14709" r="13143" b="4802"/>
          <a:stretch/>
        </p:blipFill>
        <p:spPr>
          <a:xfrm>
            <a:off x="8250812" y="1788648"/>
            <a:ext cx="3716003" cy="2837382"/>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id="{FE043E23-3AF5-4A01-AA61-5FA6ECD90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08" y="1788648"/>
            <a:ext cx="4014952" cy="2840365"/>
          </a:xfrm>
          <a:prstGeom prst="rect">
            <a:avLst/>
          </a:prstGeom>
        </p:spPr>
      </p:pic>
      <p:sp>
        <p:nvSpPr>
          <p:cNvPr id="19" name="TextBox 18">
            <a:extLst>
              <a:ext uri="{FF2B5EF4-FFF2-40B4-BE49-F238E27FC236}">
                <a16:creationId xmlns:a16="http://schemas.microsoft.com/office/drawing/2014/main" id="{77565BAC-1206-43DE-9B3E-2CCF1A781571}"/>
              </a:ext>
            </a:extLst>
          </p:cNvPr>
          <p:cNvSpPr txBox="1"/>
          <p:nvPr/>
        </p:nvSpPr>
        <p:spPr>
          <a:xfrm>
            <a:off x="1849122" y="4757258"/>
            <a:ext cx="8701713" cy="954107"/>
          </a:xfrm>
          <a:prstGeom prst="rect">
            <a:avLst/>
          </a:prstGeom>
          <a:noFill/>
        </p:spPr>
        <p:txBody>
          <a:bodyPr wrap="square" rtlCol="0">
            <a:spAutoFit/>
          </a:bodyPr>
          <a:lstStyle/>
          <a:p>
            <a:pPr algn="ctr"/>
            <a:r>
              <a:rPr lang="en-US" sz="2800" dirty="0">
                <a:solidFill>
                  <a:schemeClr val="bg1"/>
                </a:solidFill>
              </a:rPr>
              <a:t>1.2 million Rotarians – 35,000 Clubs – 200 Countries</a:t>
            </a:r>
          </a:p>
          <a:p>
            <a:pPr algn="ctr"/>
            <a:r>
              <a:rPr lang="en-US" sz="2800" dirty="0">
                <a:solidFill>
                  <a:schemeClr val="bg1"/>
                </a:solidFill>
              </a:rPr>
              <a:t>“Service Above Self”</a:t>
            </a:r>
          </a:p>
        </p:txBody>
      </p:sp>
      <p:pic>
        <p:nvPicPr>
          <p:cNvPr id="21" name="Picture 20" descr="A group of men smiling&#10;&#10;Description automatically generated with low confidence">
            <a:extLst>
              <a:ext uri="{FF2B5EF4-FFF2-40B4-BE49-F238E27FC236}">
                <a16:creationId xmlns:a16="http://schemas.microsoft.com/office/drawing/2014/main" id="{A38948FF-0B80-49C8-8CF8-03C15EF73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660" y="1774416"/>
            <a:ext cx="3787152" cy="2840364"/>
          </a:xfrm>
          <a:prstGeom prst="rect">
            <a:avLst/>
          </a:prstGeom>
        </p:spPr>
      </p:pic>
      <p:pic>
        <p:nvPicPr>
          <p:cNvPr id="9" name="Picture 8"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308328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F09FC-C4E5-4440-ADE1-62254C6C2679}"/>
              </a:ext>
            </a:extLst>
          </p:cNvPr>
          <p:cNvSpPr txBox="1"/>
          <p:nvPr/>
        </p:nvSpPr>
        <p:spPr>
          <a:xfrm>
            <a:off x="280533" y="1334171"/>
            <a:ext cx="9205645" cy="3631763"/>
          </a:xfrm>
          <a:prstGeom prst="rect">
            <a:avLst/>
          </a:prstGeom>
          <a:noFill/>
        </p:spPr>
        <p:txBody>
          <a:bodyPr wrap="square" rtlCol="0">
            <a:spAutoFit/>
          </a:bodyPr>
          <a:lstStyle/>
          <a:p>
            <a:pPr algn="ctr"/>
            <a:r>
              <a:rPr lang="en-US" sz="4000" dirty="0">
                <a:solidFill>
                  <a:schemeClr val="bg1"/>
                </a:solidFill>
              </a:rPr>
              <a:t>Forest Acres Quarterly Dues</a:t>
            </a:r>
          </a:p>
          <a:p>
            <a:endParaRPr lang="en-US" sz="1400" dirty="0">
              <a:solidFill>
                <a:schemeClr val="bg1"/>
              </a:solidFill>
            </a:endParaRPr>
          </a:p>
          <a:p>
            <a:endParaRPr lang="en-US" sz="1000" dirty="0">
              <a:solidFill>
                <a:schemeClr val="bg1"/>
              </a:solidFill>
            </a:endParaRPr>
          </a:p>
          <a:p>
            <a:r>
              <a:rPr lang="en-US" sz="2800" dirty="0">
                <a:solidFill>
                  <a:schemeClr val="bg1"/>
                </a:solidFill>
              </a:rPr>
              <a:t>Quarterly Rotary International &amp; District Dues		 $32.00</a:t>
            </a:r>
          </a:p>
          <a:p>
            <a:endParaRPr lang="en-US" sz="1000" dirty="0">
              <a:solidFill>
                <a:schemeClr val="bg1"/>
              </a:solidFill>
            </a:endParaRPr>
          </a:p>
          <a:p>
            <a:r>
              <a:rPr lang="en-US" sz="2800" dirty="0">
                <a:solidFill>
                  <a:schemeClr val="bg1"/>
                </a:solidFill>
              </a:rPr>
              <a:t>Quarterly Rotary Foundation Donation				 $25.00</a:t>
            </a:r>
          </a:p>
          <a:p>
            <a:endParaRPr lang="en-US" sz="1000" dirty="0">
              <a:solidFill>
                <a:schemeClr val="bg1"/>
              </a:solidFill>
            </a:endParaRPr>
          </a:p>
          <a:p>
            <a:r>
              <a:rPr lang="en-US" sz="2800" dirty="0">
                <a:solidFill>
                  <a:schemeClr val="bg1"/>
                </a:solidFill>
              </a:rPr>
              <a:t>Quarterly Club Meals &amp; Dues					    </a:t>
            </a:r>
            <a:r>
              <a:rPr lang="en-US" sz="2800" u="sng" dirty="0">
                <a:solidFill>
                  <a:schemeClr val="bg1"/>
                </a:solidFill>
              </a:rPr>
              <a:t>     $118.00</a:t>
            </a:r>
          </a:p>
          <a:p>
            <a:endParaRPr lang="en-US" sz="1000" dirty="0">
              <a:solidFill>
                <a:schemeClr val="bg1"/>
              </a:solidFill>
            </a:endParaRPr>
          </a:p>
          <a:p>
            <a:r>
              <a:rPr lang="en-US" sz="2800" dirty="0">
                <a:solidFill>
                  <a:schemeClr val="bg1"/>
                </a:solidFill>
              </a:rPr>
              <a:t>Total Quarterly Dues:							             $175.00</a:t>
            </a:r>
            <a:r>
              <a:rPr lang="en-US" sz="2400" dirty="0">
                <a:solidFill>
                  <a:schemeClr val="bg1"/>
                </a:solidFill>
              </a:rPr>
              <a:t>			</a:t>
            </a:r>
          </a:p>
        </p:txBody>
      </p:sp>
      <p:pic>
        <p:nvPicPr>
          <p:cNvPr id="5" name="Picture 4" descr="Text&#10;&#10;Description automatically generated with low confidence">
            <a:extLst>
              <a:ext uri="{FF2B5EF4-FFF2-40B4-BE49-F238E27FC236}">
                <a16:creationId xmlns:a16="http://schemas.microsoft.com/office/drawing/2014/main" id="{3CF28F15-1678-4ED1-B9F5-53A978F77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6224" y="1507248"/>
            <a:ext cx="2402875" cy="3146271"/>
          </a:xfrm>
          <a:prstGeom prst="rect">
            <a:avLst/>
          </a:prstGeom>
          <a:ln w="57150">
            <a:solidFill>
              <a:schemeClr val="tx1"/>
            </a:solidFill>
          </a:ln>
        </p:spPr>
      </p:pic>
      <p:pic>
        <p:nvPicPr>
          <p:cNvPr id="7" name="Picture 6"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3801DCB-56FC-4BCB-BDE5-9A67F9B7E1BA}"/>
              </a:ext>
            </a:extLst>
          </p:cNvPr>
          <p:cNvSpPr txBox="1"/>
          <p:nvPr/>
        </p:nvSpPr>
        <p:spPr>
          <a:xfrm>
            <a:off x="528139" y="4325753"/>
            <a:ext cx="11343684" cy="1077218"/>
          </a:xfrm>
          <a:prstGeom prst="rect">
            <a:avLst/>
          </a:prstGeom>
          <a:noFill/>
        </p:spPr>
        <p:txBody>
          <a:bodyPr wrap="square" rtlCol="0">
            <a:spAutoFit/>
          </a:bodyPr>
          <a:lstStyle/>
          <a:p>
            <a:pPr algn="ctr"/>
            <a:r>
              <a:rPr lang="en-US" sz="3200" dirty="0">
                <a:solidFill>
                  <a:schemeClr val="bg1"/>
                </a:solidFill>
              </a:rPr>
              <a:t>“If you have the love of your fellow men in your heart, my friend, you are a potential Rotarian.”</a:t>
            </a:r>
          </a:p>
        </p:txBody>
      </p:sp>
      <p:pic>
        <p:nvPicPr>
          <p:cNvPr id="3" name="Picture 2" descr="A young child pouring water from a faucet&#10;&#10;Description automatically generated with low confidence">
            <a:extLst>
              <a:ext uri="{FF2B5EF4-FFF2-40B4-BE49-F238E27FC236}">
                <a16:creationId xmlns:a16="http://schemas.microsoft.com/office/drawing/2014/main" id="{0C08CBFE-7182-4E10-A3E1-B070FE4EE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567" y="886763"/>
            <a:ext cx="2849466" cy="2849466"/>
          </a:xfrm>
          <a:prstGeom prst="rect">
            <a:avLst/>
          </a:prstGeom>
          <a:ln w="38100">
            <a:solidFill>
              <a:schemeClr val="tx2">
                <a:lumMod val="75000"/>
              </a:schemeClr>
            </a:solidFill>
          </a:ln>
        </p:spPr>
      </p:pic>
      <p:pic>
        <p:nvPicPr>
          <p:cNvPr id="7" name="Picture 6" descr="A few people holding a baby&#10;&#10;Description automatically generated with low confidence">
            <a:extLst>
              <a:ext uri="{FF2B5EF4-FFF2-40B4-BE49-F238E27FC236}">
                <a16:creationId xmlns:a16="http://schemas.microsoft.com/office/drawing/2014/main" id="{24181333-534F-41A8-AE52-89CA5E49C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871" y="886763"/>
            <a:ext cx="4288778" cy="2852928"/>
          </a:xfrm>
          <a:prstGeom prst="rect">
            <a:avLst/>
          </a:prstGeom>
          <a:ln w="38100">
            <a:solidFill>
              <a:schemeClr val="tx2">
                <a:lumMod val="75000"/>
              </a:schemeClr>
            </a:solidFill>
          </a:ln>
        </p:spPr>
      </p:pic>
      <p:pic>
        <p:nvPicPr>
          <p:cNvPr id="8" name="Picture 7"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pic>
        <p:nvPicPr>
          <p:cNvPr id="1026" name="Picture 2" descr="Paul Harris Society | Rotary Internatio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0690" y="886763"/>
            <a:ext cx="2852928" cy="2852928"/>
          </a:xfrm>
          <a:prstGeom prst="rect">
            <a:avLst/>
          </a:prstGeom>
          <a:ln w="38100">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191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ctrTitle"/>
          </p:nvPr>
        </p:nvSpPr>
        <p:spPr>
          <a:xfrm>
            <a:off x="856702" y="596408"/>
            <a:ext cx="10539412" cy="1425575"/>
          </a:xfrm>
        </p:spPr>
        <p:txBody>
          <a:bodyPr/>
          <a:lstStyle/>
          <a:p>
            <a:pPr eaLnBrk="1" hangingPunct="1"/>
            <a:r>
              <a:rPr lang="en-US" sz="4000" dirty="0"/>
              <a:t>Thanks for your interest in Forest Acres Rotary</a:t>
            </a:r>
            <a:br>
              <a:rPr lang="en-US" sz="4000" dirty="0"/>
            </a:br>
            <a:r>
              <a:rPr lang="en-US" sz="2800" dirty="0"/>
              <a:t>Now 48 members strong and the best club in all of District 7770!</a:t>
            </a:r>
          </a:p>
        </p:txBody>
      </p:sp>
      <p:pic>
        <p:nvPicPr>
          <p:cNvPr id="3" name="Picture 2" descr="Two people smiling&#10;&#10;Description automatically generated">
            <a:extLst>
              <a:ext uri="{FF2B5EF4-FFF2-40B4-BE49-F238E27FC236}">
                <a16:creationId xmlns:a16="http://schemas.microsoft.com/office/drawing/2014/main" id="{33D3829A-98FF-4907-A020-EAC847D3E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51" y="2184348"/>
            <a:ext cx="4398356" cy="3191092"/>
          </a:xfrm>
          <a:prstGeom prst="rect">
            <a:avLst/>
          </a:prstGeom>
          <a:ln w="38100">
            <a:solidFill>
              <a:schemeClr val="tx1"/>
            </a:solidFill>
          </a:ln>
        </p:spPr>
      </p:pic>
      <p:pic>
        <p:nvPicPr>
          <p:cNvPr id="10" name="Picture 9" descr="Graphical user interface, website&#10;&#10;Description automatically generated">
            <a:extLst>
              <a:ext uri="{FF2B5EF4-FFF2-40B4-BE49-F238E27FC236}">
                <a16:creationId xmlns:a16="http://schemas.microsoft.com/office/drawing/2014/main" id="{82BEBC5D-94C3-45A7-AB94-2E1A75AC2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09" y="2184348"/>
            <a:ext cx="4219902" cy="3154906"/>
          </a:xfrm>
          <a:prstGeom prst="rect">
            <a:avLst/>
          </a:prstGeom>
          <a:ln w="38100">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285055-F4AE-8286-A785-C8465F0E8886}"/>
              </a:ext>
            </a:extLst>
          </p:cNvPr>
          <p:cNvSpPr txBox="1"/>
          <p:nvPr/>
        </p:nvSpPr>
        <p:spPr>
          <a:xfrm>
            <a:off x="2104399" y="673691"/>
            <a:ext cx="8729063" cy="769441"/>
          </a:xfrm>
          <a:prstGeom prst="rect">
            <a:avLst/>
          </a:prstGeom>
          <a:noFill/>
        </p:spPr>
        <p:txBody>
          <a:bodyPr wrap="square" rtlCol="0">
            <a:spAutoFit/>
          </a:bodyPr>
          <a:lstStyle/>
          <a:p>
            <a:pPr algn="ctr"/>
            <a:r>
              <a:rPr lang="en-US" sz="4400" dirty="0">
                <a:solidFill>
                  <a:schemeClr val="bg1"/>
                </a:solidFill>
              </a:rPr>
              <a:t>What Could You Bring To Rotary?</a:t>
            </a:r>
          </a:p>
        </p:txBody>
      </p:sp>
      <p:pic>
        <p:nvPicPr>
          <p:cNvPr id="6" name="Picture 5" descr="A group of people posing for a photo&#10;&#10;Description automatically generated">
            <a:extLst>
              <a:ext uri="{FF2B5EF4-FFF2-40B4-BE49-F238E27FC236}">
                <a16:creationId xmlns:a16="http://schemas.microsoft.com/office/drawing/2014/main" id="{C3519031-B264-F6D3-9ACB-E771769CB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28" y="1910155"/>
            <a:ext cx="6431243" cy="3617574"/>
          </a:xfrm>
          <a:prstGeom prst="rect">
            <a:avLst/>
          </a:prstGeom>
          <a:ln w="38100">
            <a:solidFill>
              <a:schemeClr val="bg1"/>
            </a:solidFill>
          </a:ln>
        </p:spPr>
      </p:pic>
      <p:pic>
        <p:nvPicPr>
          <p:cNvPr id="8" name="Picture 7" descr="A road sign on the side of the road&#10;&#10;Description automatically generated with medium confidence">
            <a:extLst>
              <a:ext uri="{FF2B5EF4-FFF2-40B4-BE49-F238E27FC236}">
                <a16:creationId xmlns:a16="http://schemas.microsoft.com/office/drawing/2014/main" id="{0E8A80C4-AFAD-CC59-1107-6AE56631F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944" y="1910155"/>
            <a:ext cx="4748226" cy="3594144"/>
          </a:xfrm>
          <a:prstGeom prst="rect">
            <a:avLst/>
          </a:prstGeom>
          <a:ln w="38100">
            <a:solidFill>
              <a:schemeClr val="bg1"/>
            </a:solidFill>
          </a:ln>
        </p:spPr>
      </p:pic>
    </p:spTree>
    <p:extLst>
      <p:ext uri="{BB962C8B-B14F-4D97-AF65-F5344CB8AC3E}">
        <p14:creationId xmlns:p14="http://schemas.microsoft.com/office/powerpoint/2010/main" val="1203629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0DC88B-4DF7-DEBA-BE35-B57E07C8C79E}"/>
              </a:ext>
            </a:extLst>
          </p:cNvPr>
          <p:cNvSpPr txBox="1"/>
          <p:nvPr/>
        </p:nvSpPr>
        <p:spPr>
          <a:xfrm>
            <a:off x="1750750" y="835332"/>
            <a:ext cx="8694421" cy="769441"/>
          </a:xfrm>
          <a:prstGeom prst="rect">
            <a:avLst/>
          </a:prstGeom>
          <a:noFill/>
        </p:spPr>
        <p:txBody>
          <a:bodyPr wrap="square" rtlCol="0">
            <a:spAutoFit/>
          </a:bodyPr>
          <a:lstStyle/>
          <a:p>
            <a:pPr algn="ctr"/>
            <a:r>
              <a:rPr lang="en-US" sz="4400" dirty="0">
                <a:solidFill>
                  <a:schemeClr val="bg1"/>
                </a:solidFill>
              </a:rPr>
              <a:t>What Could Rotary Bring To You?</a:t>
            </a:r>
          </a:p>
        </p:txBody>
      </p:sp>
      <p:pic>
        <p:nvPicPr>
          <p:cNvPr id="10" name="Picture 9" descr="A picture containing text, person, sport, wrestling&#10;&#10;Description automatically generated">
            <a:extLst>
              <a:ext uri="{FF2B5EF4-FFF2-40B4-BE49-F238E27FC236}">
                <a16:creationId xmlns:a16="http://schemas.microsoft.com/office/drawing/2014/main" id="{294E0120-0E9C-D5A0-2450-E880306D8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186" y="2026643"/>
            <a:ext cx="4051803" cy="2810938"/>
          </a:xfrm>
          <a:prstGeom prst="rect">
            <a:avLst/>
          </a:prstGeom>
          <a:ln w="28575">
            <a:solidFill>
              <a:schemeClr val="bg1"/>
            </a:solidFill>
          </a:ln>
        </p:spPr>
      </p:pic>
      <p:pic>
        <p:nvPicPr>
          <p:cNvPr id="12" name="Picture 11" descr="A young child pouring water from a faucet&#10;&#10;Description automatically generated with low confidence">
            <a:extLst>
              <a:ext uri="{FF2B5EF4-FFF2-40B4-BE49-F238E27FC236}">
                <a16:creationId xmlns:a16="http://schemas.microsoft.com/office/drawing/2014/main" id="{B8089953-CDAE-BBE4-EE2D-7FEE743BD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99" y="2026643"/>
            <a:ext cx="3053411" cy="3053411"/>
          </a:xfrm>
          <a:prstGeom prst="rect">
            <a:avLst/>
          </a:prstGeom>
          <a:ln w="28575">
            <a:solidFill>
              <a:schemeClr val="bg1"/>
            </a:solidFill>
          </a:ln>
        </p:spPr>
      </p:pic>
      <p:pic>
        <p:nvPicPr>
          <p:cNvPr id="16" name="Picture 15" descr="A picture containing text&#10;&#10;Description automatically generated">
            <a:extLst>
              <a:ext uri="{FF2B5EF4-FFF2-40B4-BE49-F238E27FC236}">
                <a16:creationId xmlns:a16="http://schemas.microsoft.com/office/drawing/2014/main" id="{84022F71-5920-EC21-CD60-6D41877F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065" y="2026643"/>
            <a:ext cx="3874490" cy="2903910"/>
          </a:xfrm>
          <a:prstGeom prst="rect">
            <a:avLst/>
          </a:prstGeom>
          <a:ln w="28575">
            <a:solidFill>
              <a:schemeClr val="bg1"/>
            </a:solidFill>
          </a:ln>
        </p:spPr>
      </p:pic>
      <p:pic>
        <p:nvPicPr>
          <p:cNvPr id="7" name="Picture 6"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3329598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322F93-7831-436F-B70E-E1BA436419F3}"/>
              </a:ext>
            </a:extLst>
          </p:cNvPr>
          <p:cNvSpPr txBox="1"/>
          <p:nvPr/>
        </p:nvSpPr>
        <p:spPr>
          <a:xfrm>
            <a:off x="3991681" y="3103208"/>
            <a:ext cx="4416600" cy="954107"/>
          </a:xfrm>
          <a:prstGeom prst="rect">
            <a:avLst/>
          </a:prstGeom>
          <a:noFill/>
        </p:spPr>
        <p:txBody>
          <a:bodyPr wrap="square" rtlCol="0">
            <a:spAutoFit/>
          </a:bodyPr>
          <a:lstStyle/>
          <a:p>
            <a:pPr algn="ctr"/>
            <a:r>
              <a:rPr lang="en-US" sz="2800" dirty="0">
                <a:solidFill>
                  <a:schemeClr val="bg1"/>
                </a:solidFill>
              </a:rPr>
              <a:t>$200 Million and 16 Million</a:t>
            </a:r>
          </a:p>
          <a:p>
            <a:pPr algn="ctr"/>
            <a:r>
              <a:rPr lang="en-US" sz="2800" dirty="0">
                <a:solidFill>
                  <a:schemeClr val="bg1"/>
                </a:solidFill>
              </a:rPr>
              <a:t>Volunteer Hours</a:t>
            </a:r>
          </a:p>
        </p:txBody>
      </p:sp>
      <p:pic>
        <p:nvPicPr>
          <p:cNvPr id="4" name="Picture 3" descr="Graphical user interface, application&#10;&#10;Description automatically generated">
            <a:extLst>
              <a:ext uri="{FF2B5EF4-FFF2-40B4-BE49-F238E27FC236}">
                <a16:creationId xmlns:a16="http://schemas.microsoft.com/office/drawing/2014/main" id="{86BD2B36-E5A6-47E4-B251-56535005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859" y="731916"/>
            <a:ext cx="7262244" cy="3671618"/>
          </a:xfrm>
          <a:prstGeom prst="rect">
            <a:avLst/>
          </a:prstGeom>
          <a:ln w="57150">
            <a:solidFill>
              <a:schemeClr val="bg1"/>
            </a:solidFill>
          </a:ln>
        </p:spPr>
      </p:pic>
      <p:sp>
        <p:nvSpPr>
          <p:cNvPr id="2" name="TextBox 1">
            <a:extLst>
              <a:ext uri="{FF2B5EF4-FFF2-40B4-BE49-F238E27FC236}">
                <a16:creationId xmlns:a16="http://schemas.microsoft.com/office/drawing/2014/main" id="{CC3ECAD1-B28F-4A12-97C4-233D42DF86D0}"/>
              </a:ext>
            </a:extLst>
          </p:cNvPr>
          <p:cNvSpPr txBox="1"/>
          <p:nvPr/>
        </p:nvSpPr>
        <p:spPr>
          <a:xfrm>
            <a:off x="748514" y="4713559"/>
            <a:ext cx="11456276" cy="461665"/>
          </a:xfrm>
          <a:prstGeom prst="rect">
            <a:avLst/>
          </a:prstGeom>
          <a:noFill/>
        </p:spPr>
        <p:txBody>
          <a:bodyPr wrap="square" rtlCol="0">
            <a:spAutoFit/>
          </a:bodyPr>
          <a:lstStyle/>
          <a:p>
            <a:r>
              <a:rPr lang="en-US" sz="2400" dirty="0">
                <a:solidFill>
                  <a:schemeClr val="bg1"/>
                </a:solidFill>
              </a:rPr>
              <a:t>Rotarians invest more than $200 million and 16 million volunteer hours every year.</a:t>
            </a:r>
          </a:p>
        </p:txBody>
      </p:sp>
      <p:pic>
        <p:nvPicPr>
          <p:cNvPr id="7" name="Picture 6"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233479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B7E6F-EFB5-4024-8D45-C5816FC0055C}"/>
              </a:ext>
            </a:extLst>
          </p:cNvPr>
          <p:cNvSpPr txBox="1"/>
          <p:nvPr/>
        </p:nvSpPr>
        <p:spPr>
          <a:xfrm>
            <a:off x="3010488" y="273824"/>
            <a:ext cx="7103839" cy="584775"/>
          </a:xfrm>
          <a:prstGeom prst="rect">
            <a:avLst/>
          </a:prstGeom>
          <a:noFill/>
        </p:spPr>
        <p:txBody>
          <a:bodyPr wrap="square" rtlCol="0">
            <a:spAutoFit/>
          </a:bodyPr>
          <a:lstStyle/>
          <a:p>
            <a:pPr algn="ctr"/>
            <a:r>
              <a:rPr lang="en-US" sz="3200" dirty="0">
                <a:solidFill>
                  <a:schemeClr val="accent3"/>
                </a:solidFill>
              </a:rPr>
              <a:t>What Is Rotary? </a:t>
            </a:r>
            <a:r>
              <a:rPr lang="en-US" sz="3200" b="1" dirty="0">
                <a:solidFill>
                  <a:srgbClr val="FFBE10"/>
                </a:solidFill>
              </a:rPr>
              <a:t>People Of Action</a:t>
            </a:r>
          </a:p>
        </p:txBody>
      </p:sp>
      <p:pic>
        <p:nvPicPr>
          <p:cNvPr id="15" name="Picture 14">
            <a:extLst>
              <a:ext uri="{FF2B5EF4-FFF2-40B4-BE49-F238E27FC236}">
                <a16:creationId xmlns:a16="http://schemas.microsoft.com/office/drawing/2014/main" id="{01A8B32F-0E9E-4289-98F9-D1628AA49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413" y="3521259"/>
            <a:ext cx="3598304" cy="2667000"/>
          </a:xfrm>
          <a:prstGeom prst="rect">
            <a:avLst/>
          </a:prstGeom>
        </p:spPr>
      </p:pic>
      <p:pic>
        <p:nvPicPr>
          <p:cNvPr id="6" name="Picture 5">
            <a:extLst>
              <a:ext uri="{FF2B5EF4-FFF2-40B4-BE49-F238E27FC236}">
                <a16:creationId xmlns:a16="http://schemas.microsoft.com/office/drawing/2014/main" id="{34DEDB76-44E2-44FE-89E3-8ACF9B3D483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455611" y="1117171"/>
            <a:ext cx="3900488" cy="2435264"/>
          </a:xfrm>
          <a:prstGeom prst="rect">
            <a:avLst/>
          </a:prstGeom>
        </p:spPr>
      </p:pic>
      <p:pic>
        <p:nvPicPr>
          <p:cNvPr id="8" name="Picture 7">
            <a:extLst>
              <a:ext uri="{FF2B5EF4-FFF2-40B4-BE49-F238E27FC236}">
                <a16:creationId xmlns:a16="http://schemas.microsoft.com/office/drawing/2014/main" id="{39F94C20-931B-4F17-BF9E-4978C5267CC7}"/>
              </a:ext>
            </a:extLst>
          </p:cNvPr>
          <p:cNvPicPr>
            <a:picLocks/>
          </p:cNvPicPr>
          <p:nvPr/>
        </p:nvPicPr>
        <p:blipFill rotWithShape="1">
          <a:blip r:embed="rId5">
            <a:extLst>
              <a:ext uri="{28A0092B-C50C-407E-A947-70E740481C1C}">
                <a14:useLocalDpi xmlns:a14="http://schemas.microsoft.com/office/drawing/2010/main" val="0"/>
              </a:ext>
            </a:extLst>
          </a:blip>
          <a:srcRect l="1400" r="9140"/>
          <a:stretch/>
        </p:blipFill>
        <p:spPr>
          <a:xfrm>
            <a:off x="868681" y="3528716"/>
            <a:ext cx="3783329" cy="2659543"/>
          </a:xfrm>
          <a:prstGeom prst="rect">
            <a:avLst/>
          </a:prstGeom>
        </p:spPr>
      </p:pic>
      <p:pic>
        <p:nvPicPr>
          <p:cNvPr id="10" name="Picture 9">
            <a:extLst>
              <a:ext uri="{FF2B5EF4-FFF2-40B4-BE49-F238E27FC236}">
                <a16:creationId xmlns:a16="http://schemas.microsoft.com/office/drawing/2014/main" id="{0B62721F-1F89-4A14-ACD1-8903FF9F4ADC}"/>
              </a:ext>
            </a:extLst>
          </p:cNvPr>
          <p:cNvPicPr>
            <a:picLocks noChangeAspect="1"/>
          </p:cNvPicPr>
          <p:nvPr/>
        </p:nvPicPr>
        <p:blipFill rotWithShape="1">
          <a:blip r:embed="rId6">
            <a:extLst>
              <a:ext uri="{28A0092B-C50C-407E-A947-70E740481C1C}">
                <a14:useLocalDpi xmlns:a14="http://schemas.microsoft.com/office/drawing/2010/main" val="0"/>
              </a:ext>
            </a:extLst>
          </a:blip>
          <a:srcRect l="4293" r="5782"/>
          <a:stretch/>
        </p:blipFill>
        <p:spPr>
          <a:xfrm>
            <a:off x="8206740" y="3521259"/>
            <a:ext cx="3451860" cy="2667000"/>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AD3806AA-D119-4C8A-81F4-D724BE22BD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7667" y="1118559"/>
            <a:ext cx="3509110" cy="2411545"/>
          </a:xfrm>
          <a:prstGeom prst="rect">
            <a:avLst/>
          </a:prstGeom>
        </p:spPr>
      </p:pic>
      <p:sp>
        <p:nvSpPr>
          <p:cNvPr id="18" name="Freeform 4"/>
          <p:cNvSpPr/>
          <p:nvPr/>
        </p:nvSpPr>
        <p:spPr>
          <a:xfrm>
            <a:off x="852936" y="1117171"/>
            <a:ext cx="3861483" cy="2404088"/>
          </a:xfrm>
          <a:custGeom>
            <a:avLst/>
            <a:gdLst/>
            <a:ahLst/>
            <a:cxnLst/>
            <a:rect l="l" t="t" r="r" b="b"/>
            <a:pathLst>
              <a:path w="5341697" h="3324672">
                <a:moveTo>
                  <a:pt x="0" y="0"/>
                </a:moveTo>
                <a:lnTo>
                  <a:pt x="5341697" y="0"/>
                </a:lnTo>
                <a:lnTo>
                  <a:pt x="5341697" y="3324672"/>
                </a:lnTo>
                <a:lnTo>
                  <a:pt x="0" y="3324672"/>
                </a:lnTo>
                <a:lnTo>
                  <a:pt x="0" y="0"/>
                </a:lnTo>
                <a:close/>
              </a:path>
            </a:pathLst>
          </a:custGeom>
          <a:blipFill>
            <a:blip r:embed="rId8"/>
            <a:srcRect/>
            <a:stretch>
              <a:fillRect l="-2960" t="-475" r="2960" b="475"/>
            </a:stretch>
          </a:blipFill>
        </p:spPr>
        <p:txBody>
          <a:bodyPr/>
          <a:lstStyle/>
          <a:p>
            <a:endParaRPr lang="en-US"/>
          </a:p>
        </p:txBody>
      </p:sp>
    </p:spTree>
    <p:extLst>
      <p:ext uri="{BB962C8B-B14F-4D97-AF65-F5344CB8AC3E}">
        <p14:creationId xmlns:p14="http://schemas.microsoft.com/office/powerpoint/2010/main" val="527920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28DB32CD-7433-4889-A7A9-C6FB3C3CB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522" y="1086399"/>
            <a:ext cx="4573120" cy="2932384"/>
          </a:xfrm>
          <a:prstGeom prst="rect">
            <a:avLst/>
          </a:prstGeom>
          <a:ln w="38100">
            <a:solidFill>
              <a:schemeClr val="tx1"/>
            </a:solidFill>
          </a:ln>
        </p:spPr>
      </p:pic>
      <p:pic>
        <p:nvPicPr>
          <p:cNvPr id="7" name="Picture 6" descr="Graphical user interface, website&#10;&#10;Description automatically generated">
            <a:extLst>
              <a:ext uri="{FF2B5EF4-FFF2-40B4-BE49-F238E27FC236}">
                <a16:creationId xmlns:a16="http://schemas.microsoft.com/office/drawing/2014/main" id="{8C1C29F9-6CFE-4805-9054-5EA0519DF416}"/>
              </a:ext>
            </a:extLst>
          </p:cNvPr>
          <p:cNvPicPr>
            <a:picLocks noChangeAspect="1"/>
          </p:cNvPicPr>
          <p:nvPr/>
        </p:nvPicPr>
        <p:blipFill rotWithShape="1">
          <a:blip r:embed="rId4">
            <a:extLst>
              <a:ext uri="{28A0092B-C50C-407E-A947-70E740481C1C}">
                <a14:useLocalDpi xmlns:a14="http://schemas.microsoft.com/office/drawing/2010/main" val="0"/>
              </a:ext>
            </a:extLst>
          </a:blip>
          <a:srcRect l="1006" t="14386" r="2386" b="20956"/>
          <a:stretch/>
        </p:blipFill>
        <p:spPr>
          <a:xfrm>
            <a:off x="1080321" y="1134792"/>
            <a:ext cx="5369663" cy="2932384"/>
          </a:xfrm>
          <a:prstGeom prst="rect">
            <a:avLst/>
          </a:prstGeom>
          <a:ln w="38100">
            <a:solidFill>
              <a:schemeClr val="bg1"/>
            </a:solidFill>
          </a:ln>
        </p:spPr>
      </p:pic>
      <p:sp>
        <p:nvSpPr>
          <p:cNvPr id="8" name="TextBox 7">
            <a:extLst>
              <a:ext uri="{FF2B5EF4-FFF2-40B4-BE49-F238E27FC236}">
                <a16:creationId xmlns:a16="http://schemas.microsoft.com/office/drawing/2014/main" id="{825FC219-6ED2-4A58-837F-C2AF0BD432DC}"/>
              </a:ext>
            </a:extLst>
          </p:cNvPr>
          <p:cNvSpPr txBox="1"/>
          <p:nvPr/>
        </p:nvSpPr>
        <p:spPr>
          <a:xfrm>
            <a:off x="2339630" y="4289031"/>
            <a:ext cx="8220707" cy="954107"/>
          </a:xfrm>
          <a:prstGeom prst="rect">
            <a:avLst/>
          </a:prstGeom>
          <a:noFill/>
        </p:spPr>
        <p:txBody>
          <a:bodyPr wrap="square" rtlCol="0">
            <a:spAutoFit/>
          </a:bodyPr>
          <a:lstStyle/>
          <a:p>
            <a:pPr algn="ctr"/>
            <a:r>
              <a:rPr lang="en-US" sz="2800" dirty="0">
                <a:solidFill>
                  <a:schemeClr val="bg1"/>
                </a:solidFill>
              </a:rPr>
              <a:t>Neighbors, friends, and problem solvers share ideas and take action to create lasting change.</a:t>
            </a:r>
          </a:p>
        </p:txBody>
      </p:sp>
      <p:pic>
        <p:nvPicPr>
          <p:cNvPr id="6" name="Picture 5"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1981190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F62A49-730D-421F-9EDD-B12D2EC61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692" y="538923"/>
            <a:ext cx="3601636" cy="3804905"/>
          </a:xfrm>
          <a:prstGeom prst="rect">
            <a:avLst/>
          </a:prstGeom>
        </p:spPr>
      </p:pic>
      <p:sp>
        <p:nvSpPr>
          <p:cNvPr id="12" name="TextBox 11">
            <a:extLst>
              <a:ext uri="{FF2B5EF4-FFF2-40B4-BE49-F238E27FC236}">
                <a16:creationId xmlns:a16="http://schemas.microsoft.com/office/drawing/2014/main" id="{5C91185E-7518-41CC-B232-069F19E90E56}"/>
              </a:ext>
            </a:extLst>
          </p:cNvPr>
          <p:cNvSpPr txBox="1"/>
          <p:nvPr/>
        </p:nvSpPr>
        <p:spPr>
          <a:xfrm>
            <a:off x="766133" y="4513329"/>
            <a:ext cx="10867696" cy="1477328"/>
          </a:xfrm>
          <a:prstGeom prst="rect">
            <a:avLst/>
          </a:prstGeom>
          <a:noFill/>
        </p:spPr>
        <p:txBody>
          <a:bodyPr wrap="square" rtlCol="0">
            <a:spAutoFit/>
          </a:bodyPr>
          <a:lstStyle/>
          <a:p>
            <a:pPr algn="ctr"/>
            <a:r>
              <a:rPr lang="en-US" sz="2400" dirty="0">
                <a:solidFill>
                  <a:schemeClr val="accent3"/>
                </a:solidFill>
              </a:rPr>
              <a:t>The first Rotary Club was organized in 1905, by Chicago Attorney Paul Harris.</a:t>
            </a:r>
          </a:p>
          <a:p>
            <a:pPr algn="ctr"/>
            <a:endParaRPr lang="en-US" sz="1000" dirty="0">
              <a:solidFill>
                <a:schemeClr val="accent3"/>
              </a:solidFill>
            </a:endParaRPr>
          </a:p>
          <a:p>
            <a:pPr algn="ctr"/>
            <a:r>
              <a:rPr lang="en-US" sz="2400" dirty="0">
                <a:solidFill>
                  <a:schemeClr val="accent3"/>
                </a:solidFill>
              </a:rPr>
              <a:t>The original four-member club met for fellowship in </a:t>
            </a:r>
            <a:r>
              <a:rPr lang="en-US" sz="2400" dirty="0">
                <a:solidFill>
                  <a:srgbClr val="FFFF00"/>
                </a:solidFill>
              </a:rPr>
              <a:t>rotation </a:t>
            </a:r>
            <a:r>
              <a:rPr lang="en-US" sz="2400" dirty="0">
                <a:solidFill>
                  <a:schemeClr val="accent3"/>
                </a:solidFill>
              </a:rPr>
              <a:t>at member’s offices…thus the name </a:t>
            </a:r>
            <a:r>
              <a:rPr lang="en-US" sz="2400" b="1" dirty="0">
                <a:solidFill>
                  <a:schemeClr val="accent3"/>
                </a:solidFill>
              </a:rPr>
              <a:t>ROTARY.</a:t>
            </a:r>
          </a:p>
          <a:p>
            <a:pPr algn="ctr"/>
            <a:endParaRPr lang="en-US" sz="800" b="1" dirty="0">
              <a:solidFill>
                <a:schemeClr val="accent3"/>
              </a:solidFill>
            </a:endParaRPr>
          </a:p>
        </p:txBody>
      </p:sp>
      <p:pic>
        <p:nvPicPr>
          <p:cNvPr id="16" name="Picture 15">
            <a:extLst>
              <a:ext uri="{FF2B5EF4-FFF2-40B4-BE49-F238E27FC236}">
                <a16:creationId xmlns:a16="http://schemas.microsoft.com/office/drawing/2014/main" id="{8735A8F7-4BE1-4DB0-BFE3-A0E8E82C7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333" y="528494"/>
            <a:ext cx="5707359" cy="3804906"/>
          </a:xfrm>
          <a:prstGeom prst="rect">
            <a:avLst/>
          </a:prstGeom>
        </p:spPr>
      </p:pic>
      <p:sp>
        <p:nvSpPr>
          <p:cNvPr id="22" name="TextBox 21">
            <a:extLst>
              <a:ext uri="{FF2B5EF4-FFF2-40B4-BE49-F238E27FC236}">
                <a16:creationId xmlns:a16="http://schemas.microsoft.com/office/drawing/2014/main" id="{F635BC3E-7F57-4372-8C84-52CD172B2BBE}"/>
              </a:ext>
            </a:extLst>
          </p:cNvPr>
          <p:cNvSpPr txBox="1"/>
          <p:nvPr/>
        </p:nvSpPr>
        <p:spPr>
          <a:xfrm>
            <a:off x="1350621" y="3464736"/>
            <a:ext cx="5797071" cy="646331"/>
          </a:xfrm>
          <a:prstGeom prst="rect">
            <a:avLst/>
          </a:prstGeom>
          <a:noFill/>
        </p:spPr>
        <p:txBody>
          <a:bodyPr wrap="square" rtlCol="0">
            <a:spAutoFit/>
          </a:bodyPr>
          <a:lstStyle/>
          <a:p>
            <a:pPr algn="ctr"/>
            <a:r>
              <a:rPr lang="en-US" dirty="0">
                <a:solidFill>
                  <a:schemeClr val="accent3"/>
                </a:solidFill>
              </a:rPr>
              <a:t>From left: Gustavus Loehr, Silvester Schiele, Hiram </a:t>
            </a:r>
            <a:r>
              <a:rPr lang="en-US" dirty="0" err="1">
                <a:solidFill>
                  <a:schemeClr val="accent3"/>
                </a:solidFill>
              </a:rPr>
              <a:t>Shorey</a:t>
            </a:r>
            <a:r>
              <a:rPr lang="en-US" dirty="0">
                <a:solidFill>
                  <a:schemeClr val="accent3"/>
                </a:solidFill>
              </a:rPr>
              <a:t> and Paul Harris.</a:t>
            </a:r>
          </a:p>
        </p:txBody>
      </p:sp>
      <p:pic>
        <p:nvPicPr>
          <p:cNvPr id="5" name="Picture 4" descr="Logo&#10;&#10;Description automatically generated">
            <a:extLst>
              <a:ext uri="{FF2B5EF4-FFF2-40B4-BE49-F238E27FC236}">
                <a16:creationId xmlns:a16="http://schemas.microsoft.com/office/drawing/2014/main" id="{E2E820DE-6F13-484E-9683-2449F13FE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38" y="5757896"/>
            <a:ext cx="1991326" cy="724119"/>
          </a:xfrm>
          <a:prstGeom prst="rect">
            <a:avLst/>
          </a:prstGeom>
        </p:spPr>
      </p:pic>
      <p:sp>
        <p:nvSpPr>
          <p:cNvPr id="3" name="TextBox 2">
            <a:extLst>
              <a:ext uri="{FF2B5EF4-FFF2-40B4-BE49-F238E27FC236}">
                <a16:creationId xmlns:a16="http://schemas.microsoft.com/office/drawing/2014/main" id="{EA5F5B4C-664C-4226-89F4-13CBE7E0DAC5}"/>
              </a:ext>
            </a:extLst>
          </p:cNvPr>
          <p:cNvSpPr txBox="1"/>
          <p:nvPr/>
        </p:nvSpPr>
        <p:spPr>
          <a:xfrm>
            <a:off x="9151850" y="3503037"/>
            <a:ext cx="1807780" cy="369332"/>
          </a:xfrm>
          <a:prstGeom prst="rect">
            <a:avLst/>
          </a:prstGeom>
          <a:noFill/>
        </p:spPr>
        <p:txBody>
          <a:bodyPr wrap="square" rtlCol="0">
            <a:spAutoFit/>
          </a:bodyPr>
          <a:lstStyle/>
          <a:p>
            <a:pPr algn="ctr"/>
            <a:r>
              <a:rPr lang="en-US" b="1" dirty="0">
                <a:solidFill>
                  <a:schemeClr val="bg1"/>
                </a:solidFill>
              </a:rPr>
              <a:t>Paul Harris</a:t>
            </a:r>
          </a:p>
        </p:txBody>
      </p:sp>
    </p:spTree>
    <p:extLst>
      <p:ext uri="{BB962C8B-B14F-4D97-AF65-F5344CB8AC3E}">
        <p14:creationId xmlns:p14="http://schemas.microsoft.com/office/powerpoint/2010/main" val="420892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F7C7E-8A5C-4B8A-9044-8A261B52F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072" y="1460952"/>
            <a:ext cx="3375637" cy="4448716"/>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0C40EAD-9F4C-4A12-8E99-AF62B076E0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83" y="1460953"/>
            <a:ext cx="3511311" cy="4448716"/>
          </a:xfrm>
          <a:prstGeom prst="rect">
            <a:avLst/>
          </a:prstGeom>
          <a:ln w="38100">
            <a:solidFill>
              <a:schemeClr val="tx1"/>
            </a:solidFill>
          </a:ln>
        </p:spPr>
      </p:pic>
      <p:sp>
        <p:nvSpPr>
          <p:cNvPr id="10" name="TextBox 9">
            <a:extLst>
              <a:ext uri="{FF2B5EF4-FFF2-40B4-BE49-F238E27FC236}">
                <a16:creationId xmlns:a16="http://schemas.microsoft.com/office/drawing/2014/main" id="{CBD2B1F1-E3D2-4A35-A16E-95A74E688438}"/>
              </a:ext>
            </a:extLst>
          </p:cNvPr>
          <p:cNvSpPr txBox="1"/>
          <p:nvPr/>
        </p:nvSpPr>
        <p:spPr>
          <a:xfrm>
            <a:off x="1868112" y="389738"/>
            <a:ext cx="9111357" cy="707886"/>
          </a:xfrm>
          <a:prstGeom prst="rect">
            <a:avLst/>
          </a:prstGeom>
          <a:noFill/>
        </p:spPr>
        <p:txBody>
          <a:bodyPr wrap="square" rtlCol="0">
            <a:spAutoFit/>
          </a:bodyPr>
          <a:lstStyle/>
          <a:p>
            <a:r>
              <a:rPr lang="en-US" sz="4000" dirty="0">
                <a:solidFill>
                  <a:schemeClr val="bg1"/>
                </a:solidFill>
              </a:rPr>
              <a:t>Rotary’s Core Values &amp; Four-Way Test</a:t>
            </a:r>
          </a:p>
        </p:txBody>
      </p:sp>
      <p:pic>
        <p:nvPicPr>
          <p:cNvPr id="6" name="Picture 5"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
        <p:nvSpPr>
          <p:cNvPr id="2" name="Rectangle 1"/>
          <p:cNvSpPr/>
          <p:nvPr/>
        </p:nvSpPr>
        <p:spPr>
          <a:xfrm>
            <a:off x="7901189" y="2028423"/>
            <a:ext cx="772732" cy="650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273"/>
          <a:stretch/>
        </p:blipFill>
        <p:spPr>
          <a:xfrm>
            <a:off x="7997780" y="2099257"/>
            <a:ext cx="574852" cy="526177"/>
          </a:xfrm>
          <a:prstGeom prst="rect">
            <a:avLst/>
          </a:prstGeom>
        </p:spPr>
      </p:pic>
    </p:spTree>
    <p:extLst>
      <p:ext uri="{BB962C8B-B14F-4D97-AF65-F5344CB8AC3E}">
        <p14:creationId xmlns:p14="http://schemas.microsoft.com/office/powerpoint/2010/main" val="436633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084" y="887911"/>
            <a:ext cx="5963605" cy="3977724"/>
          </a:xfrm>
          <a:prstGeom prst="rect">
            <a:avLst/>
          </a:prstGeom>
          <a:ln w="38100">
            <a:solidFill>
              <a:schemeClr val="tx1"/>
            </a:solidFill>
          </a:ln>
        </p:spPr>
      </p:pic>
      <p:sp>
        <p:nvSpPr>
          <p:cNvPr id="8" name="TextBox 7">
            <a:extLst>
              <a:ext uri="{FF2B5EF4-FFF2-40B4-BE49-F238E27FC236}">
                <a16:creationId xmlns:a16="http://schemas.microsoft.com/office/drawing/2014/main" id="{59D0AD75-8D21-4B2F-AD0E-5544C319901B}"/>
              </a:ext>
            </a:extLst>
          </p:cNvPr>
          <p:cNvSpPr txBox="1"/>
          <p:nvPr/>
        </p:nvSpPr>
        <p:spPr>
          <a:xfrm>
            <a:off x="654587" y="5237319"/>
            <a:ext cx="11090787" cy="523220"/>
          </a:xfrm>
          <a:prstGeom prst="rect">
            <a:avLst/>
          </a:prstGeom>
          <a:noFill/>
        </p:spPr>
        <p:txBody>
          <a:bodyPr wrap="square" rtlCol="0">
            <a:spAutoFit/>
          </a:bodyPr>
          <a:lstStyle/>
          <a:p>
            <a:pPr algn="ctr"/>
            <a:r>
              <a:rPr lang="en-US" sz="2800" dirty="0">
                <a:solidFill>
                  <a:schemeClr val="accent3"/>
                </a:solidFill>
              </a:rPr>
              <a:t>We implement the Object of Rotary through Five Avenues of Service</a:t>
            </a:r>
          </a:p>
        </p:txBody>
      </p:sp>
      <p:pic>
        <p:nvPicPr>
          <p:cNvPr id="4" name="Picture 3" descr="A screenshot of a cell phone&#10;&#10;Description automatically generated">
            <a:extLst>
              <a:ext uri="{FF2B5EF4-FFF2-40B4-BE49-F238E27FC236}">
                <a16:creationId xmlns:a16="http://schemas.microsoft.com/office/drawing/2014/main" id="{97F31C02-F1E6-4385-B9E4-6ABE6309F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62" y="887911"/>
            <a:ext cx="4034147" cy="3977724"/>
          </a:xfrm>
          <a:prstGeom prst="rect">
            <a:avLst/>
          </a:prstGeom>
        </p:spPr>
      </p:pic>
    </p:spTree>
    <p:extLst>
      <p:ext uri="{BB962C8B-B14F-4D97-AF65-F5344CB8AC3E}">
        <p14:creationId xmlns:p14="http://schemas.microsoft.com/office/powerpoint/2010/main" val="1634475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ADF1-DC38-48D1-92D1-F4742B4A6329}"/>
              </a:ext>
            </a:extLst>
          </p:cNvPr>
          <p:cNvSpPr txBox="1"/>
          <p:nvPr/>
        </p:nvSpPr>
        <p:spPr>
          <a:xfrm>
            <a:off x="6883260" y="603971"/>
            <a:ext cx="4529959" cy="584775"/>
          </a:xfrm>
          <a:prstGeom prst="rect">
            <a:avLst/>
          </a:prstGeom>
          <a:noFill/>
        </p:spPr>
        <p:txBody>
          <a:bodyPr wrap="square" rtlCol="0">
            <a:spAutoFit/>
          </a:bodyPr>
          <a:lstStyle/>
          <a:p>
            <a:r>
              <a:rPr lang="en-US" sz="3200" dirty="0">
                <a:solidFill>
                  <a:schemeClr val="accent3"/>
                </a:solidFill>
              </a:rPr>
              <a:t>Seven Areas Of Focus</a:t>
            </a:r>
          </a:p>
        </p:txBody>
      </p:sp>
      <p:sp>
        <p:nvSpPr>
          <p:cNvPr id="9" name="TextBox 8">
            <a:extLst>
              <a:ext uri="{FF2B5EF4-FFF2-40B4-BE49-F238E27FC236}">
                <a16:creationId xmlns:a16="http://schemas.microsoft.com/office/drawing/2014/main" id="{B4220264-A5BD-4D0A-9CF4-C3F7319499D4}"/>
              </a:ext>
            </a:extLst>
          </p:cNvPr>
          <p:cNvSpPr txBox="1"/>
          <p:nvPr/>
        </p:nvSpPr>
        <p:spPr>
          <a:xfrm>
            <a:off x="6912547" y="1461395"/>
            <a:ext cx="4353339" cy="4955203"/>
          </a:xfrm>
          <a:prstGeom prst="rect">
            <a:avLst/>
          </a:prstGeom>
          <a:noFill/>
        </p:spPr>
        <p:txBody>
          <a:bodyPr wrap="square" rtlCol="0">
            <a:spAutoFit/>
          </a:bodyPr>
          <a:lstStyle/>
          <a:p>
            <a:r>
              <a:rPr lang="en-US" sz="2400" dirty="0">
                <a:solidFill>
                  <a:schemeClr val="bg1"/>
                </a:solidFill>
              </a:rPr>
              <a:t>Peace &amp; Conflict Prevention</a:t>
            </a:r>
          </a:p>
          <a:p>
            <a:endParaRPr lang="en-US" sz="1000" dirty="0">
              <a:solidFill>
                <a:schemeClr val="bg1"/>
              </a:solidFill>
            </a:endParaRPr>
          </a:p>
          <a:p>
            <a:r>
              <a:rPr lang="en-US" sz="2400" dirty="0">
                <a:solidFill>
                  <a:schemeClr val="bg1"/>
                </a:solidFill>
              </a:rPr>
              <a:t>Education &amp; Literacy</a:t>
            </a:r>
          </a:p>
          <a:p>
            <a:endParaRPr lang="en-US" sz="1000" dirty="0">
              <a:solidFill>
                <a:schemeClr val="bg1"/>
              </a:solidFill>
            </a:endParaRPr>
          </a:p>
          <a:p>
            <a:r>
              <a:rPr lang="en-US" sz="2400" dirty="0">
                <a:solidFill>
                  <a:schemeClr val="bg1"/>
                </a:solidFill>
              </a:rPr>
              <a:t>Disease Prevention &amp; Treatment</a:t>
            </a:r>
          </a:p>
          <a:p>
            <a:endParaRPr lang="en-US" sz="1000" dirty="0">
              <a:solidFill>
                <a:schemeClr val="bg1"/>
              </a:solidFill>
            </a:endParaRPr>
          </a:p>
          <a:p>
            <a:r>
              <a:rPr lang="en-US" sz="2400" dirty="0">
                <a:solidFill>
                  <a:schemeClr val="bg1"/>
                </a:solidFill>
              </a:rPr>
              <a:t>Water Sanitation &amp; Hygiene</a:t>
            </a:r>
          </a:p>
          <a:p>
            <a:endParaRPr lang="en-US" sz="1000" dirty="0">
              <a:solidFill>
                <a:schemeClr val="bg1"/>
              </a:solidFill>
            </a:endParaRPr>
          </a:p>
          <a:p>
            <a:r>
              <a:rPr lang="en-US" sz="2400" dirty="0">
                <a:solidFill>
                  <a:schemeClr val="bg1"/>
                </a:solidFill>
              </a:rPr>
              <a:t>Community Economic Development</a:t>
            </a:r>
          </a:p>
          <a:p>
            <a:endParaRPr lang="en-US" sz="1000" dirty="0">
              <a:solidFill>
                <a:schemeClr val="bg1"/>
              </a:solidFill>
            </a:endParaRPr>
          </a:p>
          <a:p>
            <a:r>
              <a:rPr lang="en-US" sz="2400" dirty="0">
                <a:solidFill>
                  <a:schemeClr val="bg1"/>
                </a:solidFill>
              </a:rPr>
              <a:t>Maternal &amp; Child Health</a:t>
            </a:r>
          </a:p>
          <a:p>
            <a:endParaRPr lang="en-US" sz="1000" dirty="0">
              <a:solidFill>
                <a:schemeClr val="bg1"/>
              </a:solidFill>
            </a:endParaRPr>
          </a:p>
          <a:p>
            <a:r>
              <a:rPr lang="en-US" sz="2400" dirty="0">
                <a:solidFill>
                  <a:schemeClr val="bg1"/>
                </a:solidFill>
              </a:rPr>
              <a:t>Supporting The Environment</a:t>
            </a:r>
          </a:p>
          <a:p>
            <a:endParaRPr lang="en-US" sz="2000" dirty="0">
              <a:solidFill>
                <a:schemeClr val="bg1"/>
              </a:solidFill>
            </a:endParaRPr>
          </a:p>
          <a:p>
            <a:endParaRPr lang="en-US" sz="2000" dirty="0">
              <a:solidFill>
                <a:schemeClr val="bg1"/>
              </a:solidFill>
            </a:endParaRPr>
          </a:p>
        </p:txBody>
      </p:sp>
      <p:pic>
        <p:nvPicPr>
          <p:cNvPr id="3" name="Picture 2" descr="A picture containing text, different, several&#10;&#10;Description automatically generated">
            <a:extLst>
              <a:ext uri="{FF2B5EF4-FFF2-40B4-BE49-F238E27FC236}">
                <a16:creationId xmlns:a16="http://schemas.microsoft.com/office/drawing/2014/main" id="{29A9652A-457A-468E-9C63-193FA4872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86" t="6324" r="15679" b="6096"/>
          <a:stretch/>
        </p:blipFill>
        <p:spPr>
          <a:xfrm>
            <a:off x="1282262" y="488357"/>
            <a:ext cx="4529959" cy="5822731"/>
          </a:xfrm>
          <a:prstGeom prst="rect">
            <a:avLst/>
          </a:prstGeom>
        </p:spPr>
      </p:pic>
    </p:spTree>
    <p:extLst>
      <p:ext uri="{BB962C8B-B14F-4D97-AF65-F5344CB8AC3E}">
        <p14:creationId xmlns:p14="http://schemas.microsoft.com/office/powerpoint/2010/main" val="3004980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9644</TotalTime>
  <Words>1931</Words>
  <Application>Microsoft Office PowerPoint</Application>
  <PresentationFormat>Custom</PresentationFormat>
  <Paragraphs>135</Paragraphs>
  <Slides>24</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Franklin Gothic Book</vt:lpstr>
      <vt:lpstr>Franklin Gothic Medium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interest in Forest Acres Rotary Now 48 members strong and the best club in all of District 7770!</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Discover Rotary</dc:title>
  <dc:creator>Sandra Olson</dc:creator>
  <cp:lastModifiedBy>Terry Weaver</cp:lastModifiedBy>
  <cp:revision>658</cp:revision>
  <cp:lastPrinted>2022-05-17T22:58:23Z</cp:lastPrinted>
  <dcterms:created xsi:type="dcterms:W3CDTF">2019-03-15T01:56:26Z</dcterms:created>
  <dcterms:modified xsi:type="dcterms:W3CDTF">2024-02-08T15:58:09Z</dcterms:modified>
</cp:coreProperties>
</file>