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62" r:id="rId2"/>
  </p:sldMasterIdLst>
  <p:sldIdLst>
    <p:sldId id="295" r:id="rId3"/>
    <p:sldId id="296" r:id="rId4"/>
    <p:sldId id="257" r:id="rId5"/>
    <p:sldId id="258" r:id="rId6"/>
    <p:sldId id="259" r:id="rId7"/>
    <p:sldId id="260" r:id="rId8"/>
    <p:sldId id="261" r:id="rId9"/>
    <p:sldId id="263" r:id="rId10"/>
    <p:sldId id="269" r:id="rId11"/>
    <p:sldId id="270" r:id="rId12"/>
    <p:sldId id="271" r:id="rId13"/>
    <p:sldId id="272" r:id="rId14"/>
    <p:sldId id="273" r:id="rId15"/>
    <p:sldId id="274" r:id="rId16"/>
    <p:sldId id="266" r:id="rId17"/>
    <p:sldId id="276" r:id="rId18"/>
    <p:sldId id="277" r:id="rId19"/>
    <p:sldId id="278" r:id="rId20"/>
    <p:sldId id="279" r:id="rId21"/>
    <p:sldId id="281" r:id="rId22"/>
    <p:sldId id="280" r:id="rId23"/>
    <p:sldId id="282" r:id="rId24"/>
    <p:sldId id="286" r:id="rId25"/>
    <p:sldId id="299" r:id="rId26"/>
    <p:sldId id="288" r:id="rId27"/>
    <p:sldId id="289" r:id="rId28"/>
    <p:sldId id="290" r:id="rId29"/>
    <p:sldId id="298" r:id="rId30"/>
    <p:sldId id="268" r:id="rId31"/>
  </p:sldIdLst>
  <p:sldSz cx="12399963" cy="664845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FFD966"/>
    <a:srgbClr val="FFBE1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94636" autoAdjust="0"/>
  </p:normalViewPr>
  <p:slideViewPr>
    <p:cSldViewPr snapToGrid="0">
      <p:cViewPr varScale="1">
        <p:scale>
          <a:sx n="61" d="100"/>
          <a:sy n="61" d="100"/>
        </p:scale>
        <p:origin x="-413" y="-72"/>
      </p:cViewPr>
      <p:guideLst>
        <p:guide orient="horz" pos="2094"/>
        <p:guide pos="390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30275" y="2065338"/>
            <a:ext cx="10539413" cy="14255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60550" y="3767138"/>
            <a:ext cx="8678863" cy="169862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AAC3DF-1C4F-414B-9492-1E190F8D38BD}" type="datetimeFigureOut">
              <a:rPr lang="en-US"/>
              <a:pPr>
                <a:defRPr/>
              </a:pPr>
              <a:t>5/17/2020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0CE150-6C57-45EF-A48D-E9D07B08D0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7F351-73F2-4329-8C55-33BDE22820ED}" type="datetimeFigureOut">
              <a:rPr lang="en-US"/>
              <a:pPr>
                <a:defRPr/>
              </a:pPr>
              <a:t>5/17/2020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46A1AE-7DCB-4355-BA3E-BF5B4CC392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02713" y="266700"/>
            <a:ext cx="2794000" cy="56927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0713" y="266700"/>
            <a:ext cx="8229600" cy="56927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852B33-0FB0-4FDD-BE58-9B34AA6FA71D}" type="datetimeFigureOut">
              <a:rPr lang="en-US"/>
              <a:pPr>
                <a:defRPr/>
              </a:pPr>
              <a:t>5/17/2020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38B79-74D1-4BD0-9813-88B7E66D97E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30275" y="2065338"/>
            <a:ext cx="10539413" cy="14255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60550" y="3767138"/>
            <a:ext cx="8678863" cy="169862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5A6D9B-F3B2-43CE-9B7E-7223C3EB9982}" type="datetimeFigureOut">
              <a:rPr lang="en-US"/>
              <a:pPr>
                <a:defRPr/>
              </a:pPr>
              <a:t>5/17/2020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3DE709-7018-436F-A84D-53F58A116AE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972AC3-E698-429E-9318-C975E62D40B5}" type="datetimeFigureOut">
              <a:rPr lang="en-US"/>
              <a:pPr>
                <a:defRPr/>
              </a:pPr>
              <a:t>5/17/2020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A5FEB-256C-421F-8639-0330E80D6D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9488" y="4271963"/>
            <a:ext cx="10539412" cy="13208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9488" y="2817813"/>
            <a:ext cx="10539412" cy="145415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A8E764-507A-4A55-A4C0-69B93668D4BA}" type="datetimeFigureOut">
              <a:rPr lang="en-US"/>
              <a:pPr>
                <a:defRPr/>
              </a:pPr>
              <a:t>5/17/2020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FAD244-49B7-4664-BCF8-0E11453044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8175" y="1571625"/>
            <a:ext cx="5502275" cy="4387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2850" y="1571625"/>
            <a:ext cx="5503863" cy="4387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230A5D-3DB7-41BA-BD6B-63631C3ED26F}" type="datetimeFigureOut">
              <a:rPr lang="en-US"/>
              <a:pPr>
                <a:defRPr/>
              </a:pPr>
              <a:t>5/17/2020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381517-F6F3-4E21-ADAC-59816AC447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0713" y="1487488"/>
            <a:ext cx="5478462" cy="6207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713" y="2108200"/>
            <a:ext cx="5478462" cy="38306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9200" y="1487488"/>
            <a:ext cx="5480050" cy="6207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9200" y="2108200"/>
            <a:ext cx="5480050" cy="38306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5D945A-F81B-4D54-BE25-C8C64BE9EBBA}" type="datetimeFigureOut">
              <a:rPr lang="en-US"/>
              <a:pPr>
                <a:defRPr/>
              </a:pPr>
              <a:t>5/17/2020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2B8D4E-0B49-4FEA-B722-545A687FC4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783C70-5860-4C7D-B273-7C449FF39CD0}" type="datetimeFigureOut">
              <a:rPr lang="en-US"/>
              <a:pPr>
                <a:defRPr/>
              </a:pPr>
              <a:t>5/17/2020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627CCD-7066-460C-ADC2-A6371DE6EC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46327A-BBA0-4A9E-B00B-DB392E9D5AB5}" type="datetimeFigureOut">
              <a:rPr lang="en-US"/>
              <a:pPr>
                <a:defRPr/>
              </a:pPr>
              <a:t>5/17/2020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5D3717-5A01-4AFE-946A-60E1824CD2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0713" y="265113"/>
            <a:ext cx="4078287" cy="1125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8225" y="265113"/>
            <a:ext cx="6931025" cy="56737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713" y="1390650"/>
            <a:ext cx="4078287" cy="45481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193C09-2B55-4E5D-B41A-23545063055F}" type="datetimeFigureOut">
              <a:rPr lang="en-US"/>
              <a:pPr>
                <a:defRPr/>
              </a:pPr>
              <a:t>5/17/2020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241BC8-A302-482D-9DAC-091F280F56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79F4E0-E2D5-4E49-81BB-F45177446295}" type="datetimeFigureOut">
              <a:rPr lang="en-US"/>
              <a:pPr>
                <a:defRPr/>
              </a:pPr>
              <a:t>5/17/2020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1D882F-91D7-4477-BE9E-664DE23E0B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0463" y="4654550"/>
            <a:ext cx="7440612" cy="5492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30463" y="593725"/>
            <a:ext cx="7440612" cy="39893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0463" y="5203825"/>
            <a:ext cx="7440612" cy="7794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18848A-C9EF-4373-865A-550CDF306528}" type="datetimeFigureOut">
              <a:rPr lang="en-US"/>
              <a:pPr>
                <a:defRPr/>
              </a:pPr>
              <a:t>5/17/2020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72D222-2FEF-4011-98D5-3F4D260668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B2F947-308B-4578-B873-7DF9E116CD3A}" type="datetimeFigureOut">
              <a:rPr lang="en-US"/>
              <a:pPr>
                <a:defRPr/>
              </a:pPr>
              <a:t>5/17/2020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26486A-E149-4FB0-AD78-8E3EC0096E5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02713" y="266700"/>
            <a:ext cx="2794000" cy="56927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0713" y="266700"/>
            <a:ext cx="8229600" cy="56927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F2DEB9-F6B4-4778-A5CE-847B388A92B5}" type="datetimeFigureOut">
              <a:rPr lang="en-US"/>
              <a:pPr>
                <a:defRPr/>
              </a:pPr>
              <a:t>5/17/2020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A6840-BAC6-4749-90DE-EF6205DAEA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9488" y="4271963"/>
            <a:ext cx="10539412" cy="13208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9488" y="2817813"/>
            <a:ext cx="10539412" cy="145415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49E65-49DE-46CB-A1C4-1496E8A231DA}" type="datetimeFigureOut">
              <a:rPr lang="en-US"/>
              <a:pPr>
                <a:defRPr/>
              </a:pPr>
              <a:t>5/17/2020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504D1E-5F20-4140-8B90-F9B00E9046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8175" y="1571625"/>
            <a:ext cx="5502275" cy="4387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2850" y="1571625"/>
            <a:ext cx="5503863" cy="4387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59C9D-C0AA-4708-9575-92BF6B07FB37}" type="datetimeFigureOut">
              <a:rPr lang="en-US"/>
              <a:pPr>
                <a:defRPr/>
              </a:pPr>
              <a:t>5/17/2020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0F8764-E977-4CED-936D-D64E1B5D15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0713" y="1487488"/>
            <a:ext cx="5478462" cy="6207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713" y="2108200"/>
            <a:ext cx="5478462" cy="38306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9200" y="1487488"/>
            <a:ext cx="5480050" cy="6207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9200" y="2108200"/>
            <a:ext cx="5480050" cy="38306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9A0A0-8656-4727-B8BC-4C1C8F2C22F4}" type="datetimeFigureOut">
              <a:rPr lang="en-US"/>
              <a:pPr>
                <a:defRPr/>
              </a:pPr>
              <a:t>5/17/2020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B8234-7C91-4B27-9055-87E3EFE145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A18044-DD63-486F-B506-5EF495F69201}" type="datetimeFigureOut">
              <a:rPr lang="en-US"/>
              <a:pPr>
                <a:defRPr/>
              </a:pPr>
              <a:t>5/17/2020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936706-EC95-4E05-801F-A4421DCEB7E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0D2DA5-375E-4D06-85ED-7B7942DEEAAE}" type="datetimeFigureOut">
              <a:rPr lang="en-US"/>
              <a:pPr>
                <a:defRPr/>
              </a:pPr>
              <a:t>5/17/2020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BA6DAB-718C-4F1A-A035-3D2F83E92F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0713" y="265113"/>
            <a:ext cx="4078287" cy="1125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8225" y="265113"/>
            <a:ext cx="6931025" cy="56737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713" y="1390650"/>
            <a:ext cx="4078287" cy="45481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398B3C-AC99-4167-8CAF-40983F7B5D6D}" type="datetimeFigureOut">
              <a:rPr lang="en-US"/>
              <a:pPr>
                <a:defRPr/>
              </a:pPr>
              <a:t>5/17/2020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DBDF25-A1B9-4B7B-872E-6C72AE9D50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0463" y="4654550"/>
            <a:ext cx="7440612" cy="5492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30463" y="593725"/>
            <a:ext cx="7440612" cy="39893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0463" y="5203825"/>
            <a:ext cx="7440612" cy="7794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666F6F-F045-4F4C-BBAF-86B5C92235C8}" type="datetimeFigureOut">
              <a:rPr lang="en-US"/>
              <a:pPr>
                <a:defRPr/>
              </a:pPr>
              <a:t>5/17/2020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760704-EA6C-4AD2-A6DE-596CD5B65D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0713" y="266700"/>
            <a:ext cx="11158537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38175" y="1571625"/>
            <a:ext cx="111585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0713" y="6162675"/>
            <a:ext cx="2892425" cy="35401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DF525A0A-74A5-4BE5-89E3-F671BC8638CD}" type="datetimeFigureOut">
              <a:rPr lang="en-US"/>
              <a:pPr>
                <a:defRPr/>
              </a:pPr>
              <a:t>5/17/2020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38625" y="6162675"/>
            <a:ext cx="3922713" cy="35401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86825" y="6162675"/>
            <a:ext cx="2892425" cy="35401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AA14AE7E-9B18-450E-952E-27C1890894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2" r:id="rId2"/>
    <p:sldLayoutId id="2147483671" r:id="rId3"/>
    <p:sldLayoutId id="2147483670" r:id="rId4"/>
    <p:sldLayoutId id="2147483669" r:id="rId5"/>
    <p:sldLayoutId id="2147483668" r:id="rId6"/>
    <p:sldLayoutId id="2147483667" r:id="rId7"/>
    <p:sldLayoutId id="2147483666" r:id="rId8"/>
    <p:sldLayoutId id="2147483665" r:id="rId9"/>
    <p:sldLayoutId id="2147483664" r:id="rId10"/>
    <p:sldLayoutId id="214748366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Franklin Gothic Medium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Franklin Gothic Medium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Franklin Gothic Medium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Franklin Gothic Medium" pitchFamily="3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Franklin Gothic Medium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Franklin Gothic Medium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Franklin Gothic Medium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Franklin Gothic Medium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bg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bg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bg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bg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bg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bg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bg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bg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620713" y="266700"/>
            <a:ext cx="11158537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38175" y="1571625"/>
            <a:ext cx="111585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0713" y="6162675"/>
            <a:ext cx="2892425" cy="35401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2DB9220A-2E7E-4D6D-9CFC-8D6EDE92FBB2}" type="datetimeFigureOut">
              <a:rPr lang="en-US"/>
              <a:pPr>
                <a:defRPr/>
              </a:pPr>
              <a:t>5/17/2020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38625" y="6162675"/>
            <a:ext cx="3922713" cy="35401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86825" y="6162675"/>
            <a:ext cx="2892425" cy="35401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8050A37E-4AEC-4642-A009-278446284A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3319" name="Picture 7" descr="Rotary_invTRANS2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312738" y="5807075"/>
            <a:ext cx="17637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3" r:id="rId2"/>
    <p:sldLayoutId id="2147483682" r:id="rId3"/>
    <p:sldLayoutId id="2147483681" r:id="rId4"/>
    <p:sldLayoutId id="2147483680" r:id="rId5"/>
    <p:sldLayoutId id="2147483679" r:id="rId6"/>
    <p:sldLayoutId id="2147483678" r:id="rId7"/>
    <p:sldLayoutId id="2147483677" r:id="rId8"/>
    <p:sldLayoutId id="2147483676" r:id="rId9"/>
    <p:sldLayoutId id="2147483675" r:id="rId10"/>
    <p:sldLayoutId id="214748367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Franklin Gothic Medium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Franklin Gothic Medium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Franklin Gothic Medium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Franklin Gothic Medium" pitchFamily="3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Franklin Gothic Medium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Franklin Gothic Medium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Franklin Gothic Medium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Franklin Gothic Medium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bg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bg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bg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bg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bg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bg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bg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bg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4"/>
          <p:cNvSpPr>
            <a:spLocks noGrp="1"/>
          </p:cNvSpPr>
          <p:nvPr>
            <p:ph type="ctrTitle"/>
          </p:nvPr>
        </p:nvSpPr>
        <p:spPr>
          <a:xfrm>
            <a:off x="846138" y="0"/>
            <a:ext cx="10539412" cy="1425575"/>
          </a:xfrm>
        </p:spPr>
        <p:txBody>
          <a:bodyPr/>
          <a:lstStyle/>
          <a:p>
            <a:pPr eaLnBrk="1" hangingPunct="1"/>
            <a:r>
              <a:rPr lang="en-US" sz="6000" smtClean="0"/>
              <a:t>Read Me</a:t>
            </a:r>
          </a:p>
        </p:txBody>
      </p:sp>
      <p:sp>
        <p:nvSpPr>
          <p:cNvPr id="25602" name="Rectangle 5"/>
          <p:cNvSpPr>
            <a:spLocks noGrp="1"/>
          </p:cNvSpPr>
          <p:nvPr>
            <p:ph type="subTitle" idx="1"/>
          </p:nvPr>
        </p:nvSpPr>
        <p:spPr>
          <a:xfrm>
            <a:off x="368300" y="1287463"/>
            <a:ext cx="11434763" cy="4519612"/>
          </a:xfrm>
        </p:spPr>
        <p:txBody>
          <a:bodyPr/>
          <a:lstStyle/>
          <a:p>
            <a:pPr marL="463550" indent="-463550" algn="l" eaLnBrk="1" hangingPunct="1">
              <a:lnSpc>
                <a:spcPct val="80000"/>
              </a:lnSpc>
            </a:pPr>
            <a:r>
              <a:rPr lang="en-US" sz="2800" smtClean="0"/>
              <a:t>Modify this slide set to suit your club and your audience.   Use images from your club and your projects.  </a:t>
            </a:r>
          </a:p>
          <a:p>
            <a:pPr marL="463550" indent="-463550" algn="l" eaLnBrk="1" hangingPunct="1">
              <a:lnSpc>
                <a:spcPct val="80000"/>
              </a:lnSpc>
            </a:pPr>
            <a:endParaRPr lang="en-US" sz="1200" smtClean="0"/>
          </a:p>
          <a:p>
            <a:pPr marL="463550" indent="-463550" algn="l" eaLnBrk="1" hangingPunct="1">
              <a:lnSpc>
                <a:spcPct val="80000"/>
              </a:lnSpc>
            </a:pPr>
            <a:r>
              <a:rPr lang="en-US" sz="2800" smtClean="0"/>
              <a:t>Note that many slides have images embedded in their backgrounds.  You can replace any slide background with a “plain” background by:  </a:t>
            </a:r>
          </a:p>
          <a:p>
            <a:pPr marL="463550" indent="-463550" algn="l" eaLnBrk="1" hangingPunct="1">
              <a:lnSpc>
                <a:spcPct val="80000"/>
              </a:lnSpc>
            </a:pPr>
            <a:endParaRPr lang="en-US" sz="1200" smtClean="0"/>
          </a:p>
          <a:p>
            <a:pPr marL="463550" indent="-463550" algn="l" eaLnBrk="1" hangingPunct="1">
              <a:lnSpc>
                <a:spcPct val="80000"/>
              </a:lnSpc>
              <a:buFont typeface="Arial" charset="0"/>
              <a:buChar char="•"/>
            </a:pPr>
            <a:r>
              <a:rPr lang="en-US" sz="2800" smtClean="0"/>
              <a:t>RIGHT-Click the background on </a:t>
            </a:r>
            <a:r>
              <a:rPr lang="en-US" sz="2800" b="1" smtClean="0"/>
              <a:t>THIS SLIDE</a:t>
            </a:r>
          </a:p>
          <a:p>
            <a:pPr marL="463550" indent="-463550" algn="l" eaLnBrk="1" hangingPunct="1">
              <a:lnSpc>
                <a:spcPct val="80000"/>
              </a:lnSpc>
              <a:buFont typeface="Arial" charset="0"/>
              <a:buChar char="•"/>
            </a:pPr>
            <a:r>
              <a:rPr lang="en-US" sz="2800" smtClean="0"/>
              <a:t>Click </a:t>
            </a:r>
            <a:r>
              <a:rPr lang="en-US" sz="2800" b="1" smtClean="0"/>
              <a:t>Save Background</a:t>
            </a:r>
            <a:r>
              <a:rPr lang="en-US" sz="2800" smtClean="0"/>
              <a:t> – save it where you can find it (My Pictures)</a:t>
            </a:r>
          </a:p>
          <a:p>
            <a:pPr marL="463550" indent="-463550" algn="l" eaLnBrk="1" hangingPunct="1">
              <a:lnSpc>
                <a:spcPct val="80000"/>
              </a:lnSpc>
              <a:buFont typeface="Arial" charset="0"/>
              <a:buChar char="•"/>
            </a:pPr>
            <a:r>
              <a:rPr lang="en-US" sz="2800" smtClean="0"/>
              <a:t>On the slide you want to change, RIGHT-click the background and choose “Background” </a:t>
            </a:r>
          </a:p>
          <a:p>
            <a:pPr marL="463550" indent="-463550" algn="l" eaLnBrk="1" hangingPunct="1">
              <a:lnSpc>
                <a:spcPct val="80000"/>
              </a:lnSpc>
              <a:buFont typeface="Arial" charset="0"/>
              <a:buChar char="•"/>
            </a:pPr>
            <a:r>
              <a:rPr lang="en-US" sz="2800" smtClean="0"/>
              <a:t>In “Fill Effects”, use “Choose Picture” to replace with the picture you saved</a:t>
            </a:r>
          </a:p>
          <a:p>
            <a:pPr marL="463550" indent="-463550" algn="l" eaLnBrk="1" hangingPunct="1">
              <a:lnSpc>
                <a:spcPct val="80000"/>
              </a:lnSpc>
              <a:buFont typeface="Arial" charset="0"/>
              <a:buChar char="•"/>
            </a:pPr>
            <a:endParaRPr lang="en-US" sz="2800" smtClean="0"/>
          </a:p>
          <a:p>
            <a:pPr marL="463550" indent="-463550" algn="l" eaLnBrk="1" hangingPunct="1">
              <a:lnSpc>
                <a:spcPct val="80000"/>
              </a:lnSpc>
              <a:buFont typeface="Arial" charset="0"/>
              <a:buChar char="•"/>
            </a:pPr>
            <a:endParaRPr lang="en-US" sz="2800" smtClean="0"/>
          </a:p>
          <a:p>
            <a:pPr marL="463550" indent="-463550" algn="l" eaLnBrk="1" hangingPunct="1">
              <a:lnSpc>
                <a:spcPct val="80000"/>
              </a:lnSpc>
            </a:pPr>
            <a:endParaRPr lang="en-US" sz="2800" smtClean="0"/>
          </a:p>
          <a:p>
            <a:pPr marL="463550" indent="-463550" algn="l" eaLnBrk="1" hangingPunct="1">
              <a:lnSpc>
                <a:spcPct val="80000"/>
              </a:lnSpc>
            </a:pPr>
            <a:endParaRPr lang="en-US" sz="2800" smtClean="0"/>
          </a:p>
          <a:p>
            <a:pPr marL="463550" indent="-463550" algn="l" eaLnBrk="1" hangingPunct="1">
              <a:lnSpc>
                <a:spcPct val="80000"/>
              </a:lnSpc>
              <a:buFont typeface="Arial" charset="0"/>
              <a:buChar char="•"/>
            </a:pPr>
            <a:endParaRPr lang="en-US" sz="2800" smtClean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75213" y="346075"/>
            <a:ext cx="2643187" cy="5794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4000"/>
              </a:prstClr>
            </a:outerShdw>
          </a:effectLst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sz="3200" b="1">
                <a:solidFill>
                  <a:srgbClr val="FFD966"/>
                </a:solidFill>
              </a:rPr>
              <a:t>Club Service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31875" y="1195388"/>
            <a:ext cx="10098088" cy="22463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7000"/>
              </a:prstClr>
            </a:outerShdw>
          </a:effectLst>
        </p:spPr>
        <p:txBody>
          <a:bodyPr wrap="none">
            <a:spAutoFit/>
          </a:bodyPr>
          <a:lstStyle/>
          <a:p>
            <a:pPr defTabSz="914400">
              <a:spcBef>
                <a:spcPct val="30000"/>
              </a:spcBef>
              <a:defRPr/>
            </a:pPr>
            <a:r>
              <a:rPr lang="en-US" sz="3200" b="1">
                <a:solidFill>
                  <a:schemeClr val="bg1"/>
                </a:solidFill>
              </a:rPr>
              <a:t>Fellowship and Networking</a:t>
            </a:r>
          </a:p>
          <a:p>
            <a:pPr defTabSz="914400">
              <a:spcBef>
                <a:spcPct val="30000"/>
              </a:spcBef>
              <a:defRPr/>
            </a:pPr>
            <a:r>
              <a:rPr lang="en-US" sz="2800" b="1">
                <a:solidFill>
                  <a:schemeClr val="bg1"/>
                </a:solidFill>
              </a:rPr>
              <a:t>     </a:t>
            </a:r>
            <a:r>
              <a:rPr lang="en-US" sz="2800">
                <a:solidFill>
                  <a:schemeClr val="bg1"/>
                </a:solidFill>
              </a:rPr>
              <a:t>Club meetings (2nd and 4th Tuesday noon)</a:t>
            </a:r>
          </a:p>
          <a:p>
            <a:pPr defTabSz="914400">
              <a:spcBef>
                <a:spcPct val="30000"/>
              </a:spcBef>
              <a:defRPr/>
            </a:pPr>
            <a:r>
              <a:rPr lang="en-US" sz="2800">
                <a:solidFill>
                  <a:schemeClr val="bg1"/>
                </a:solidFill>
              </a:rPr>
              <a:t>     Rotary CONNECT (happy hour first Monday of each month)</a:t>
            </a:r>
          </a:p>
          <a:p>
            <a:pPr defTabSz="914400">
              <a:spcBef>
                <a:spcPct val="30000"/>
              </a:spcBef>
              <a:defRPr/>
            </a:pPr>
            <a:r>
              <a:rPr lang="en-US" sz="2800">
                <a:solidFill>
                  <a:schemeClr val="bg1"/>
                </a:solidFill>
              </a:rPr>
              <a:t>     Fall Outing</a:t>
            </a: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38" y="5473700"/>
            <a:ext cx="3017837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59338" y="346075"/>
            <a:ext cx="2643187" cy="5794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4000"/>
              </a:prstClr>
            </a:outerShdw>
          </a:effectLst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sz="3200" b="1">
                <a:solidFill>
                  <a:srgbClr val="FFD966"/>
                </a:solidFill>
              </a:rPr>
              <a:t>Club Service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41400" y="1454150"/>
            <a:ext cx="8826500" cy="13827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7000"/>
              </a:prstClr>
            </a:outerShdw>
          </a:effectLst>
        </p:spPr>
        <p:txBody>
          <a:bodyPr wrap="none">
            <a:spAutoFit/>
          </a:bodyPr>
          <a:lstStyle/>
          <a:p>
            <a:pPr defTabSz="914400">
              <a:spcBef>
                <a:spcPct val="20000"/>
              </a:spcBef>
              <a:spcAft>
                <a:spcPct val="70000"/>
              </a:spcAft>
              <a:defRPr/>
            </a:pPr>
            <a:r>
              <a:rPr lang="en-US" sz="3000" b="1">
                <a:solidFill>
                  <a:schemeClr val="bg1"/>
                </a:solidFill>
                <a:latin typeface="Calibri" pitchFamily="34" charset="0"/>
              </a:rPr>
              <a:t>Serving on a Committee that best meets your interests</a:t>
            </a:r>
          </a:p>
          <a:p>
            <a:pPr defTabSz="914400">
              <a:spcBef>
                <a:spcPct val="20000"/>
              </a:spcBef>
              <a:spcAft>
                <a:spcPct val="70000"/>
              </a:spcAft>
              <a:defRPr/>
            </a:pPr>
            <a:r>
              <a:rPr lang="en-US" sz="2800" b="1">
                <a:solidFill>
                  <a:schemeClr val="bg1"/>
                </a:solidFill>
                <a:latin typeface="Calibri" pitchFamily="34" charset="0"/>
              </a:rPr>
              <a:t>	</a:t>
            </a:r>
            <a:endParaRPr lang="en-US" sz="280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38" y="5473700"/>
            <a:ext cx="3017837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3075" y="346075"/>
            <a:ext cx="3792538" cy="5794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4000"/>
              </a:prstClr>
            </a:outerShdw>
          </a:effectLst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sz="3200" b="1">
                <a:solidFill>
                  <a:srgbClr val="FFD966"/>
                </a:solidFill>
              </a:rPr>
              <a:t>Vocational Service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035050" y="1454150"/>
            <a:ext cx="9953625" cy="151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2700000" algn="tl" rotWithShape="0">
              <a:srgbClr val="000000">
                <a:alpha val="87000"/>
              </a:srgbClr>
            </a:outerShdw>
          </a:effectLst>
        </p:spPr>
        <p:txBody>
          <a:bodyPr>
            <a:spAutoFit/>
          </a:bodyPr>
          <a:lstStyle/>
          <a:p>
            <a:pPr defTabSz="914400">
              <a:defRPr/>
            </a:pPr>
            <a:r>
              <a:rPr lang="en-US" sz="3000" b="1">
                <a:solidFill>
                  <a:schemeClr val="bg1"/>
                </a:solidFill>
              </a:rPr>
              <a:t>Teacher of the Year Recognition Day: </a:t>
            </a:r>
            <a:br>
              <a:rPr lang="en-US" sz="3000" b="1">
                <a:solidFill>
                  <a:schemeClr val="bg1"/>
                </a:solidFill>
              </a:rPr>
            </a:br>
            <a:r>
              <a:rPr lang="en-US" sz="3000" b="1">
                <a:solidFill>
                  <a:schemeClr val="bg1"/>
                </a:solidFill>
              </a:rPr>
              <a:t>	</a:t>
            </a:r>
            <a:r>
              <a:rPr lang="en-US" sz="3000">
                <a:solidFill>
                  <a:schemeClr val="bg1"/>
                </a:solidFill>
              </a:rPr>
              <a:t>Teachers are recognized and rewarded</a:t>
            </a:r>
          </a:p>
          <a:p>
            <a:pPr defTabSz="914400">
              <a:spcBef>
                <a:spcPct val="20000"/>
              </a:spcBef>
              <a:spcAft>
                <a:spcPct val="70000"/>
              </a:spcAft>
              <a:defRPr/>
            </a:pPr>
            <a:r>
              <a:rPr lang="en-US" sz="2800" b="1">
                <a:solidFill>
                  <a:schemeClr val="bg1"/>
                </a:solidFill>
              </a:rPr>
              <a:t>	</a:t>
            </a:r>
            <a:endParaRPr lang="en-US" sz="2800">
              <a:solidFill>
                <a:schemeClr val="bg1"/>
              </a:solidFill>
            </a:endParaRPr>
          </a:p>
        </p:txBody>
      </p:sp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38" y="5473700"/>
            <a:ext cx="3017837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017588" y="1455738"/>
            <a:ext cx="9942512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2700000" algn="tl" rotWithShape="0">
              <a:srgbClr val="000000">
                <a:alpha val="85999"/>
              </a:srgbClr>
            </a:outerShdw>
          </a:effectLst>
        </p:spPr>
        <p:txBody>
          <a:bodyPr>
            <a:spAutoFit/>
          </a:bodyPr>
          <a:lstStyle/>
          <a:p>
            <a:pPr defTabSz="914400">
              <a:spcBef>
                <a:spcPct val="20000"/>
              </a:spcBef>
              <a:defRPr/>
            </a:pPr>
            <a:r>
              <a:rPr lang="en-US" sz="2800" b="1">
                <a:solidFill>
                  <a:schemeClr val="bg1"/>
                </a:solidFill>
              </a:rPr>
              <a:t>Career Day</a:t>
            </a:r>
            <a:r>
              <a:rPr lang="en-US" sz="2800">
                <a:solidFill>
                  <a:schemeClr val="bg1"/>
                </a:solidFill>
              </a:rPr>
              <a:t>:  Students shadow a Rotarian for the day to </a:t>
            </a:r>
            <a:br>
              <a:rPr lang="en-US" sz="2800">
                <a:solidFill>
                  <a:schemeClr val="bg1"/>
                </a:solidFill>
              </a:rPr>
            </a:br>
            <a:r>
              <a:rPr lang="en-US" sz="2800">
                <a:solidFill>
                  <a:schemeClr val="bg1"/>
                </a:solidFill>
              </a:rPr>
              <a:t>          learn about their respective fields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283075" y="346075"/>
            <a:ext cx="3792538" cy="5794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4000"/>
              </a:prstClr>
            </a:outerShdw>
          </a:effectLst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sz="3200" b="1">
                <a:solidFill>
                  <a:srgbClr val="FFD966"/>
                </a:solidFill>
              </a:rPr>
              <a:t>Vocational Service</a:t>
            </a:r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38" y="5473700"/>
            <a:ext cx="3017837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91013" y="346075"/>
            <a:ext cx="3792537" cy="5794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4000"/>
              </a:prstClr>
            </a:outerShdw>
          </a:effectLst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sz="3200" b="1">
                <a:solidFill>
                  <a:srgbClr val="FFD966"/>
                </a:solidFill>
              </a:rPr>
              <a:t>Vocational Service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947738" y="1290638"/>
            <a:ext cx="10580687" cy="248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2700000" algn="tl" rotWithShape="0">
              <a:srgbClr val="000000">
                <a:alpha val="85999"/>
              </a:srgbClr>
            </a:outerShdw>
          </a:effectLst>
        </p:spPr>
        <p:txBody>
          <a:bodyPr>
            <a:spAutoFit/>
          </a:bodyPr>
          <a:lstStyle/>
          <a:p>
            <a:pPr defTabSz="914400">
              <a:spcBef>
                <a:spcPct val="20000"/>
              </a:spcBef>
              <a:defRPr/>
            </a:pPr>
            <a:r>
              <a:rPr lang="en-US" sz="2800" b="1">
                <a:solidFill>
                  <a:schemeClr val="bg1"/>
                </a:solidFill>
              </a:rPr>
              <a:t>Law Enforcement Recognition Day: </a:t>
            </a:r>
            <a:r>
              <a:rPr lang="en-US" sz="2800">
                <a:solidFill>
                  <a:schemeClr val="bg1"/>
                </a:solidFill>
              </a:rPr>
              <a:t> Law Officers are</a:t>
            </a:r>
            <a:br>
              <a:rPr lang="en-US" sz="2800">
                <a:solidFill>
                  <a:schemeClr val="bg1"/>
                </a:solidFill>
              </a:rPr>
            </a:br>
            <a:r>
              <a:rPr lang="en-US" sz="2800">
                <a:solidFill>
                  <a:schemeClr val="bg1"/>
                </a:solidFill>
              </a:rPr>
              <a:t>      recognized &amp; rewarded for their service</a:t>
            </a:r>
          </a:p>
          <a:p>
            <a:pPr marL="742950" lvl="1" indent="-285750" defTabSz="91440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2800">
                <a:solidFill>
                  <a:schemeClr val="bg1"/>
                </a:solidFill>
              </a:rPr>
              <a:t>  City Police</a:t>
            </a:r>
          </a:p>
          <a:p>
            <a:pPr marL="742950" lvl="1" indent="-285750" defTabSz="91440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2800">
                <a:solidFill>
                  <a:schemeClr val="bg1"/>
                </a:solidFill>
              </a:rPr>
              <a:t>  County Sheriff</a:t>
            </a:r>
          </a:p>
          <a:p>
            <a:pPr marL="742950" lvl="1" indent="-285750" defTabSz="91440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2800">
                <a:solidFill>
                  <a:schemeClr val="bg1"/>
                </a:solidFill>
              </a:rPr>
              <a:t>  Federal Agencies</a:t>
            </a:r>
          </a:p>
        </p:txBody>
      </p:sp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38" y="5473700"/>
            <a:ext cx="3017837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73550" y="395288"/>
            <a:ext cx="3738563" cy="5492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5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000" b="1">
                <a:solidFill>
                  <a:srgbClr val="FFD966"/>
                </a:solidFill>
              </a:rPr>
              <a:t>Community Service</a:t>
            </a:r>
          </a:p>
        </p:txBody>
      </p:sp>
      <p:pic>
        <p:nvPicPr>
          <p:cNvPr id="39939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75" y="1776413"/>
            <a:ext cx="12399963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017588" y="2349500"/>
            <a:ext cx="10887075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2700000" algn="tl" rotWithShape="0">
              <a:srgbClr val="000000">
                <a:alpha val="84999"/>
              </a:srgbClr>
            </a:outerShdw>
          </a:effectLst>
        </p:spPr>
        <p:txBody>
          <a:bodyPr>
            <a:spAutoFit/>
          </a:bodyPr>
          <a:lstStyle/>
          <a:p>
            <a:pPr defTabSz="914400">
              <a:spcBef>
                <a:spcPct val="20000"/>
              </a:spcBef>
              <a:defRPr/>
            </a:pPr>
            <a:r>
              <a:rPr lang="en-US" sz="2800" b="1">
                <a:solidFill>
                  <a:schemeClr val="bg1"/>
                </a:solidFill>
              </a:rPr>
              <a:t>Money Smart</a:t>
            </a:r>
            <a:r>
              <a:rPr lang="en-US" sz="2800">
                <a:solidFill>
                  <a:schemeClr val="bg1"/>
                </a:solidFill>
              </a:rPr>
              <a:t>: to empower adults with the basic tools to take control of their financial situation.  Adults are taught to understand credit, have a budget, use banks, and develop a savings plan.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17588" y="1173163"/>
            <a:ext cx="10918825" cy="9461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5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>
                <a:solidFill>
                  <a:schemeClr val="bg1"/>
                </a:solidFill>
              </a:rPr>
              <a:t>Read-to-Me</a:t>
            </a:r>
            <a:r>
              <a:rPr lang="en-US" sz="2800">
                <a:solidFill>
                  <a:schemeClr val="bg1"/>
                </a:solidFill>
              </a:rPr>
              <a:t>:  Rotarians read to children attending day-care centers </a:t>
            </a:r>
          </a:p>
          <a:p>
            <a:pPr>
              <a:defRPr/>
            </a:pPr>
            <a:r>
              <a:rPr lang="en-US" sz="2800">
                <a:solidFill>
                  <a:schemeClr val="bg1"/>
                </a:solidFill>
              </a:rPr>
              <a:t>for low-income families</a:t>
            </a:r>
          </a:p>
        </p:txBody>
      </p:sp>
      <p:pic>
        <p:nvPicPr>
          <p:cNvPr id="3994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38" y="5473700"/>
            <a:ext cx="3017837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73550" y="395288"/>
            <a:ext cx="3738563" cy="5492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5000"/>
              </a:prstClr>
            </a:outerShdw>
          </a:effectLst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sz="3000" b="1">
                <a:solidFill>
                  <a:srgbClr val="FFD966"/>
                </a:solidFill>
              </a:rPr>
              <a:t>Community Service</a:t>
            </a:r>
          </a:p>
        </p:txBody>
      </p:sp>
      <p:pic>
        <p:nvPicPr>
          <p:cNvPr id="4096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0638" y="1776413"/>
            <a:ext cx="12399962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014413" y="2247900"/>
            <a:ext cx="10901362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2700000" algn="tl" rotWithShape="0">
              <a:srgbClr val="000000">
                <a:alpha val="84999"/>
              </a:srgbClr>
            </a:outerShdw>
          </a:effectLst>
        </p:spPr>
        <p:txBody>
          <a:bodyPr>
            <a:spAutoFit/>
          </a:bodyPr>
          <a:lstStyle/>
          <a:p>
            <a:pPr defTabSz="914400">
              <a:spcBef>
                <a:spcPct val="20000"/>
              </a:spcBef>
              <a:defRPr/>
            </a:pPr>
            <a:r>
              <a:rPr lang="en-US" sz="2800" b="1">
                <a:solidFill>
                  <a:schemeClr val="bg1"/>
                </a:solidFill>
              </a:rPr>
              <a:t>Greenville Literacy Association:  P</a:t>
            </a:r>
            <a:r>
              <a:rPr lang="en-US" sz="2800">
                <a:solidFill>
                  <a:schemeClr val="bg1"/>
                </a:solidFill>
              </a:rPr>
              <a:t>roviding volunteer tutors to Greenville Literacy for their adult literacy and English as a Second Language program, fund scholarships, and fund Classroom renovations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14413" y="1169988"/>
            <a:ext cx="10123487" cy="9461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5000"/>
              </a:prstClr>
            </a:outerShdw>
          </a:effectLst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sz="2800" b="1">
                <a:solidFill>
                  <a:schemeClr val="bg1"/>
                </a:solidFill>
              </a:rPr>
              <a:t>Veterans’ Mentor Project:  </a:t>
            </a:r>
            <a:r>
              <a:rPr lang="en-US" sz="2800">
                <a:solidFill>
                  <a:schemeClr val="bg1"/>
                </a:solidFill>
              </a:rPr>
              <a:t>an outreach program for returning </a:t>
            </a:r>
          </a:p>
          <a:p>
            <a:pPr defTabSz="914400">
              <a:defRPr/>
            </a:pPr>
            <a:r>
              <a:rPr lang="en-US" sz="2800">
                <a:solidFill>
                  <a:schemeClr val="bg1"/>
                </a:solidFill>
              </a:rPr>
              <a:t>veterans and their families in the Upstate</a:t>
            </a:r>
          </a:p>
        </p:txBody>
      </p:sp>
      <p:pic>
        <p:nvPicPr>
          <p:cNvPr id="40966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38" y="5473700"/>
            <a:ext cx="3017837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64025" y="406400"/>
            <a:ext cx="3930650" cy="5492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5000"/>
              </a:prstClr>
            </a:outerShdw>
          </a:effectLst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sz="3000" b="1">
                <a:solidFill>
                  <a:srgbClr val="FFD966"/>
                </a:solidFill>
              </a:rPr>
              <a:t>International Service</a:t>
            </a:r>
          </a:p>
        </p:txBody>
      </p:sp>
      <p:pic>
        <p:nvPicPr>
          <p:cNvPr id="41987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7163" y="1030288"/>
            <a:ext cx="12399962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014413" y="1169988"/>
            <a:ext cx="10920412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2700000" algn="tl" rotWithShape="0">
              <a:srgbClr val="000000">
                <a:alpha val="84999"/>
              </a:srgbClr>
            </a:outerShdw>
          </a:effectLst>
        </p:spPr>
        <p:txBody>
          <a:bodyPr>
            <a:spAutoFit/>
          </a:bodyPr>
          <a:lstStyle/>
          <a:p>
            <a:pPr defTabSz="914400">
              <a:spcBef>
                <a:spcPct val="20000"/>
              </a:spcBef>
              <a:defRPr/>
            </a:pPr>
            <a:r>
              <a:rPr lang="en-US" sz="2800" b="1">
                <a:solidFill>
                  <a:schemeClr val="bg1"/>
                </a:solidFill>
              </a:rPr>
              <a:t>Partners in Agriculture:  </a:t>
            </a:r>
            <a:r>
              <a:rPr lang="en-US" sz="2800">
                <a:solidFill>
                  <a:schemeClr val="bg1"/>
                </a:solidFill>
              </a:rPr>
              <a:t>Rotarians have established a program in </a:t>
            </a:r>
            <a:br>
              <a:rPr lang="en-US" sz="2800">
                <a:solidFill>
                  <a:schemeClr val="bg1"/>
                </a:solidFill>
              </a:rPr>
            </a:br>
            <a:r>
              <a:rPr lang="en-US" sz="2800">
                <a:solidFill>
                  <a:schemeClr val="bg1"/>
                </a:solidFill>
              </a:rPr>
              <a:t>Haiti to teach and deploy modern agriculture, thus producing crops </a:t>
            </a:r>
            <a:br>
              <a:rPr lang="en-US" sz="2800">
                <a:solidFill>
                  <a:schemeClr val="bg1"/>
                </a:solidFill>
              </a:rPr>
            </a:br>
            <a:r>
              <a:rPr lang="en-US" sz="2800">
                <a:solidFill>
                  <a:schemeClr val="bg1"/>
                </a:solidFill>
              </a:rPr>
              <a:t>to fight malnutrition in children.  Presently feeding over 30,000 children and producing an exportable peanut product</a:t>
            </a:r>
            <a:r>
              <a:rPr lang="en-US" sz="2800">
                <a:solidFill>
                  <a:schemeClr val="bg1"/>
                </a:solidFill>
                <a:latin typeface="Calibri" pitchFamily="34" charset="0"/>
              </a:rPr>
              <a:t>.</a:t>
            </a:r>
          </a:p>
        </p:txBody>
      </p:sp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38" y="5473700"/>
            <a:ext cx="3017837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64025" y="406400"/>
            <a:ext cx="3930650" cy="5492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5000"/>
              </a:prstClr>
            </a:outerShdw>
          </a:effectLst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sz="3000" b="1">
                <a:solidFill>
                  <a:srgbClr val="FFD966"/>
                </a:solidFill>
              </a:rPr>
              <a:t>International Service</a:t>
            </a:r>
          </a:p>
        </p:txBody>
      </p:sp>
      <p:pic>
        <p:nvPicPr>
          <p:cNvPr id="43011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7163" y="1030288"/>
            <a:ext cx="12399962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014413" y="1169988"/>
            <a:ext cx="7313612" cy="154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2700000" algn="tl" rotWithShape="0">
              <a:srgbClr val="000000">
                <a:alpha val="84999"/>
              </a:srgbClr>
            </a:outerShdw>
          </a:effectLst>
        </p:spPr>
        <p:txBody>
          <a:bodyPr wrap="none"/>
          <a:lstStyle/>
          <a:p>
            <a:pPr defTabSz="914400">
              <a:defRPr/>
            </a:pPr>
            <a:r>
              <a:rPr lang="en-US" sz="2800" b="1">
                <a:solidFill>
                  <a:schemeClr val="bg1"/>
                </a:solidFill>
              </a:rPr>
              <a:t>Clean Water:  </a:t>
            </a:r>
            <a:r>
              <a:rPr lang="en-US" sz="2800">
                <a:solidFill>
                  <a:schemeClr val="bg1"/>
                </a:solidFill>
              </a:rPr>
              <a:t>The Rotary Club of Greenville cooperates with other</a:t>
            </a:r>
          </a:p>
          <a:p>
            <a:pPr defTabSz="914400">
              <a:defRPr/>
            </a:pPr>
            <a:r>
              <a:rPr lang="en-US" sz="2800">
                <a:solidFill>
                  <a:schemeClr val="bg1"/>
                </a:solidFill>
              </a:rPr>
              <a:t>Rotary clubs to complete water projects in Honduras, Guatemala </a:t>
            </a:r>
          </a:p>
          <a:p>
            <a:pPr defTabSz="914400">
              <a:defRPr/>
            </a:pPr>
            <a:r>
              <a:rPr lang="en-US" sz="2800">
                <a:solidFill>
                  <a:schemeClr val="bg1"/>
                </a:solidFill>
              </a:rPr>
              <a:t>and El Salvador</a:t>
            </a:r>
          </a:p>
          <a:p>
            <a:pPr defTabSz="914400">
              <a:defRPr/>
            </a:pPr>
            <a:r>
              <a:rPr lang="en-US" sz="900">
                <a:solidFill>
                  <a:schemeClr val="bg1"/>
                </a:solidFill>
              </a:rPr>
              <a:t/>
            </a:r>
            <a:br>
              <a:rPr lang="en-US" sz="900">
                <a:solidFill>
                  <a:schemeClr val="bg1"/>
                </a:solidFill>
              </a:rPr>
            </a:br>
            <a:r>
              <a:rPr lang="en-US" sz="2800">
                <a:solidFill>
                  <a:schemeClr val="bg1"/>
                </a:solidFill>
              </a:rPr>
              <a:t>Global Grants from The Rotary Foundation provide funding</a:t>
            </a:r>
            <a:endParaRPr lang="en-US" sz="280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38" y="5473700"/>
            <a:ext cx="3017837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72025" y="406400"/>
            <a:ext cx="2724150" cy="5492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5000"/>
              </a:prstClr>
            </a:outerShdw>
          </a:effectLst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sz="3000" b="1">
                <a:solidFill>
                  <a:srgbClr val="FFD966"/>
                </a:solidFill>
              </a:rPr>
              <a:t>Youth Service</a:t>
            </a:r>
          </a:p>
        </p:txBody>
      </p:sp>
      <p:pic>
        <p:nvPicPr>
          <p:cNvPr id="44035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33450" y="1054100"/>
            <a:ext cx="12399963" cy="123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014413" y="1169988"/>
            <a:ext cx="11142662" cy="320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2700000" algn="tl" rotWithShape="0">
              <a:srgbClr val="000000">
                <a:alpha val="84999"/>
              </a:srgbClr>
            </a:outerShdw>
          </a:effectLst>
        </p:spPr>
        <p:txBody>
          <a:bodyPr>
            <a:spAutoFit/>
          </a:bodyPr>
          <a:lstStyle/>
          <a:p>
            <a:pPr marL="287338" indent="-287338" defTabSz="914400">
              <a:spcBef>
                <a:spcPct val="20000"/>
              </a:spcBef>
              <a:buFontTx/>
              <a:buChar char="•"/>
              <a:defRPr/>
            </a:pPr>
            <a:r>
              <a:rPr lang="en-US" sz="3200" b="1">
                <a:solidFill>
                  <a:schemeClr val="bg1"/>
                </a:solidFill>
              </a:rPr>
              <a:t>Rotaract</a:t>
            </a:r>
            <a:r>
              <a:rPr lang="en-US" sz="3200">
                <a:solidFill>
                  <a:schemeClr val="bg1"/>
                </a:solidFill>
              </a:rPr>
              <a:t>:  is Rotary’s service club for college students &amp; young professionals</a:t>
            </a:r>
          </a:p>
          <a:p>
            <a:pPr marL="287338" indent="-287338" defTabSz="914400">
              <a:spcBef>
                <a:spcPct val="20000"/>
              </a:spcBef>
              <a:buFontTx/>
              <a:buChar char="•"/>
              <a:defRPr/>
            </a:pPr>
            <a:r>
              <a:rPr lang="en-US" sz="3200" b="1">
                <a:solidFill>
                  <a:schemeClr val="bg1"/>
                </a:solidFill>
              </a:rPr>
              <a:t>Interact </a:t>
            </a:r>
            <a:r>
              <a:rPr lang="en-US" sz="3200">
                <a:solidFill>
                  <a:schemeClr val="bg1"/>
                </a:solidFill>
              </a:rPr>
              <a:t>is Rotary’s service club for young people </a:t>
            </a:r>
            <a:br>
              <a:rPr lang="en-US" sz="3200">
                <a:solidFill>
                  <a:schemeClr val="bg1"/>
                </a:solidFill>
              </a:rPr>
            </a:br>
            <a:r>
              <a:rPr lang="en-US" sz="3200">
                <a:solidFill>
                  <a:schemeClr val="bg1"/>
                </a:solidFill>
              </a:rPr>
              <a:t>ages 12 to 18</a:t>
            </a:r>
          </a:p>
          <a:p>
            <a:pPr marL="287338" indent="-287338" defTabSz="914400">
              <a:spcBef>
                <a:spcPct val="20000"/>
              </a:spcBef>
              <a:buFontTx/>
              <a:buChar char="•"/>
              <a:defRPr/>
            </a:pPr>
            <a:r>
              <a:rPr lang="en-US" sz="3200" b="1">
                <a:solidFill>
                  <a:schemeClr val="bg1"/>
                </a:solidFill>
              </a:rPr>
              <a:t>Early Act First Knight </a:t>
            </a:r>
            <a:r>
              <a:rPr lang="en-US" sz="3200">
                <a:solidFill>
                  <a:schemeClr val="bg1"/>
                </a:solidFill>
              </a:rPr>
              <a:t>is a curriculum-based character education program for elementary and middle schools</a:t>
            </a:r>
          </a:p>
        </p:txBody>
      </p:sp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38" y="5473700"/>
            <a:ext cx="3017837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/>
          </p:cNvSpPr>
          <p:nvPr>
            <p:ph type="ctrTitle"/>
          </p:nvPr>
        </p:nvSpPr>
        <p:spPr>
          <a:xfrm>
            <a:off x="846138" y="0"/>
            <a:ext cx="10539412" cy="1425575"/>
          </a:xfrm>
        </p:spPr>
        <p:txBody>
          <a:bodyPr/>
          <a:lstStyle/>
          <a:p>
            <a:pPr eaLnBrk="1" hangingPunct="1"/>
            <a:r>
              <a:rPr lang="en-US" sz="6000" smtClean="0"/>
              <a:t>Welcome to Discover Rotary</a:t>
            </a:r>
          </a:p>
        </p:txBody>
      </p:sp>
      <p:sp>
        <p:nvSpPr>
          <p:cNvPr id="26626" name="Rectang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6630" name="Picture 6" descr="T1920EN_PMS-C-REV-TRAN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6413" y="1541463"/>
            <a:ext cx="6226175" cy="501173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64025" y="406400"/>
            <a:ext cx="4357688" cy="5492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5000"/>
              </a:prstClr>
            </a:outerShdw>
          </a:effectLst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sz="3000" b="1">
                <a:solidFill>
                  <a:srgbClr val="FFD966"/>
                </a:solidFill>
              </a:rPr>
              <a:t>The Rotary Foundation</a:t>
            </a:r>
          </a:p>
        </p:txBody>
      </p:sp>
      <p:pic>
        <p:nvPicPr>
          <p:cNvPr id="45059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33450" y="1054100"/>
            <a:ext cx="12399963" cy="123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014413" y="1169988"/>
            <a:ext cx="10983912" cy="137318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5000"/>
              </a:prstClr>
            </a:outerShdw>
          </a:effectLst>
        </p:spPr>
        <p:txBody>
          <a:bodyPr wrap="none">
            <a:spAutoFit/>
          </a:bodyPr>
          <a:lstStyle/>
          <a:p>
            <a:pPr defTabSz="914400">
              <a:spcBef>
                <a:spcPct val="20000"/>
              </a:spcBef>
              <a:defRPr/>
            </a:pPr>
            <a:r>
              <a:rPr lang="en-US" sz="2800">
                <a:solidFill>
                  <a:schemeClr val="bg1"/>
                </a:solidFill>
              </a:rPr>
              <a:t>Rotary’s non-profit foundation that supports Rotary in the fulfillment </a:t>
            </a:r>
            <a:br>
              <a:rPr lang="en-US" sz="2800">
                <a:solidFill>
                  <a:schemeClr val="bg1"/>
                </a:solidFill>
              </a:rPr>
            </a:br>
            <a:r>
              <a:rPr lang="en-US" sz="2800">
                <a:solidFill>
                  <a:schemeClr val="bg1"/>
                </a:solidFill>
              </a:rPr>
              <a:t>of the Object of Rotary and the achievement of world understanding </a:t>
            </a:r>
            <a:br>
              <a:rPr lang="en-US" sz="2800">
                <a:solidFill>
                  <a:schemeClr val="bg1"/>
                </a:solidFill>
              </a:rPr>
            </a:br>
            <a:r>
              <a:rPr lang="en-US" sz="2800">
                <a:solidFill>
                  <a:schemeClr val="bg1"/>
                </a:solidFill>
              </a:rPr>
              <a:t>and peace through humanitarian, educational and cultural programs.</a:t>
            </a:r>
          </a:p>
        </p:txBody>
      </p:sp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38" y="5473700"/>
            <a:ext cx="3017837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64025" y="406400"/>
            <a:ext cx="4357688" cy="5492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5000"/>
              </a:prstClr>
            </a:outerShdw>
          </a:effectLst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sz="3000" b="1">
                <a:solidFill>
                  <a:srgbClr val="FFD966"/>
                </a:solidFill>
              </a:rPr>
              <a:t>The Rotary Foundation</a:t>
            </a:r>
          </a:p>
        </p:txBody>
      </p:sp>
      <p:pic>
        <p:nvPicPr>
          <p:cNvPr id="4608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33450" y="1054100"/>
            <a:ext cx="12399963" cy="123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014413" y="1169988"/>
            <a:ext cx="10912475" cy="19716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5000"/>
              </a:prstClr>
            </a:outerShdw>
          </a:effectLst>
        </p:spPr>
        <p:txBody>
          <a:bodyPr wrap="none">
            <a:spAutoFit/>
          </a:bodyPr>
          <a:lstStyle/>
          <a:p>
            <a:pPr defTabSz="914400">
              <a:spcBef>
                <a:spcPct val="20000"/>
              </a:spcBef>
              <a:defRPr/>
            </a:pPr>
            <a:r>
              <a:rPr lang="en-US" sz="2800" b="1">
                <a:solidFill>
                  <a:schemeClr val="bg1"/>
                </a:solidFill>
              </a:rPr>
              <a:t>PolioPlus</a:t>
            </a:r>
            <a:r>
              <a:rPr lang="en-US" sz="2800">
                <a:solidFill>
                  <a:schemeClr val="bg1"/>
                </a:solidFill>
              </a:rPr>
              <a:t> was launched by Rotary in 1985</a:t>
            </a:r>
          </a:p>
          <a:p>
            <a:pPr defTabSz="914400">
              <a:spcBef>
                <a:spcPct val="20000"/>
              </a:spcBef>
              <a:defRPr/>
            </a:pPr>
            <a:r>
              <a:rPr lang="en-US" sz="2800">
                <a:solidFill>
                  <a:schemeClr val="bg1"/>
                </a:solidFill>
              </a:rPr>
              <a:t>Rotary’s efforts have achieved a 99.99% reduction in the </a:t>
            </a:r>
            <a:br>
              <a:rPr lang="en-US" sz="2800">
                <a:solidFill>
                  <a:schemeClr val="bg1"/>
                </a:solidFill>
              </a:rPr>
            </a:br>
            <a:r>
              <a:rPr lang="en-US" sz="2800">
                <a:solidFill>
                  <a:schemeClr val="bg1"/>
                </a:solidFill>
              </a:rPr>
              <a:t>number of Polio cases worldwide</a:t>
            </a:r>
          </a:p>
          <a:p>
            <a:pPr defTabSz="914400">
              <a:spcBef>
                <a:spcPct val="20000"/>
              </a:spcBef>
              <a:defRPr/>
            </a:pPr>
            <a:r>
              <a:rPr lang="en-US" sz="2800">
                <a:solidFill>
                  <a:schemeClr val="bg1"/>
                </a:solidFill>
              </a:rPr>
              <a:t>Now working on the final  countries; Pakistan, Afghanistan &amp; Nigeria</a:t>
            </a:r>
          </a:p>
        </p:txBody>
      </p:sp>
      <p:pic>
        <p:nvPicPr>
          <p:cNvPr id="46085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700" y="5518150"/>
            <a:ext cx="2917825" cy="113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-49213" y="5170488"/>
            <a:ext cx="7056438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2700000" algn="tl" rotWithShape="0">
              <a:srgbClr val="000000">
                <a:alpha val="84999"/>
              </a:srgbClr>
            </a:outerShdw>
          </a:effectLst>
        </p:spPr>
        <p:txBody>
          <a:bodyPr>
            <a:spAutoFit/>
          </a:bodyPr>
          <a:lstStyle/>
          <a:p>
            <a:pPr algn="ctr" defTabSz="914400">
              <a:spcBef>
                <a:spcPct val="20000"/>
              </a:spcBef>
              <a:defRPr/>
            </a:pPr>
            <a:r>
              <a:rPr lang="en-US" sz="2800">
                <a:solidFill>
                  <a:schemeClr val="bg1"/>
                </a:solidFill>
              </a:rPr>
              <a:t>Named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sz="2800" b="1">
                <a:solidFill>
                  <a:schemeClr val="bg1"/>
                </a:solidFill>
              </a:rPr>
              <a:t>Best Nonprofit Act </a:t>
            </a:r>
            <a:r>
              <a:rPr lang="en-US" sz="2800">
                <a:solidFill>
                  <a:schemeClr val="bg1"/>
                </a:solidFill>
              </a:rPr>
              <a:t>in </a:t>
            </a:r>
            <a:br>
              <a:rPr lang="en-US" sz="2800">
                <a:solidFill>
                  <a:schemeClr val="bg1"/>
                </a:solidFill>
              </a:rPr>
            </a:br>
            <a:r>
              <a:rPr lang="en-US" sz="2800">
                <a:solidFill>
                  <a:schemeClr val="bg1"/>
                </a:solidFill>
              </a:rPr>
              <a:t>PeaceJam’s </a:t>
            </a:r>
            <a:r>
              <a:rPr lang="en-US" sz="2800" b="1">
                <a:solidFill>
                  <a:schemeClr val="bg1"/>
                </a:solidFill>
              </a:rPr>
              <a:t>2018</a:t>
            </a:r>
            <a:r>
              <a:rPr lang="en-US" sz="2800">
                <a:solidFill>
                  <a:schemeClr val="bg1"/>
                </a:solidFill>
              </a:rPr>
              <a:t> </a:t>
            </a:r>
            <a:r>
              <a:rPr lang="en-US" sz="2800" b="1">
                <a:solidFill>
                  <a:schemeClr val="bg1"/>
                </a:solidFill>
              </a:rPr>
              <a:t>Hero Awards</a:t>
            </a:r>
            <a:r>
              <a:rPr lang="en-US" sz="2800">
                <a:solidFill>
                  <a:schemeClr val="bg1"/>
                </a:solidFill>
              </a:rPr>
              <a:t> </a:t>
            </a:r>
            <a:br>
              <a:rPr lang="en-US" sz="2800">
                <a:solidFill>
                  <a:schemeClr val="bg1"/>
                </a:solidFill>
              </a:rPr>
            </a:br>
            <a:r>
              <a:rPr lang="en-US" sz="2800">
                <a:solidFill>
                  <a:schemeClr val="bg1"/>
                </a:solidFill>
              </a:rPr>
              <a:t>(Dalai Lama, Desmond Tutu)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64025" y="406400"/>
            <a:ext cx="4357688" cy="5492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5000"/>
              </a:prstClr>
            </a:outerShdw>
          </a:effectLst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sz="3000" b="1">
                <a:solidFill>
                  <a:srgbClr val="FFD966"/>
                </a:solidFill>
              </a:rPr>
              <a:t>The Rotary Foundation</a:t>
            </a:r>
          </a:p>
        </p:txBody>
      </p:sp>
      <p:pic>
        <p:nvPicPr>
          <p:cNvPr id="47107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33450" y="1054100"/>
            <a:ext cx="12399963" cy="123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014413" y="1169988"/>
            <a:ext cx="8175625" cy="116363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5000"/>
              </a:prstClr>
            </a:outerShdw>
          </a:effectLst>
        </p:spPr>
        <p:txBody>
          <a:bodyPr wrap="none">
            <a:spAutoFit/>
          </a:bodyPr>
          <a:lstStyle/>
          <a:p>
            <a:pPr defTabSz="914400">
              <a:spcBef>
                <a:spcPct val="20000"/>
              </a:spcBef>
              <a:defRPr/>
            </a:pPr>
            <a:r>
              <a:rPr lang="en-US" sz="3200" b="1">
                <a:solidFill>
                  <a:schemeClr val="bg1"/>
                </a:solidFill>
              </a:rPr>
              <a:t>Humanitarian grants</a:t>
            </a:r>
          </a:p>
          <a:p>
            <a:pPr defTabSz="9144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3200">
                <a:solidFill>
                  <a:schemeClr val="bg1"/>
                </a:solidFill>
              </a:rPr>
              <a:t>  Nutrition programs &amp; clean water systems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14413" y="2613025"/>
            <a:ext cx="5156200" cy="10668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5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>
                <a:solidFill>
                  <a:schemeClr val="bg1"/>
                </a:solidFill>
              </a:rPr>
              <a:t>Educational programs</a:t>
            </a:r>
          </a:p>
          <a:p>
            <a:pPr>
              <a:buFont typeface="Arial" charset="0"/>
              <a:buChar char="•"/>
              <a:defRPr/>
            </a:pPr>
            <a:r>
              <a:rPr lang="en-US" sz="3200">
                <a:solidFill>
                  <a:schemeClr val="bg1"/>
                </a:solidFill>
              </a:rPr>
              <a:t>  Vocational School in Haiti</a:t>
            </a:r>
            <a:endParaRPr lang="en-US" sz="3200" b="1">
              <a:solidFill>
                <a:schemeClr val="bg1"/>
              </a:solidFill>
            </a:endParaRPr>
          </a:p>
        </p:txBody>
      </p:sp>
      <p:pic>
        <p:nvPicPr>
          <p:cNvPr id="4711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38" y="5473700"/>
            <a:ext cx="3017837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4"/>
          <p:cNvSpPr txBox="1"/>
          <p:nvPr/>
        </p:nvSpPr>
        <p:spPr>
          <a:xfrm>
            <a:off x="269875" y="4062413"/>
            <a:ext cx="6599238" cy="137318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5000"/>
              </a:prstClr>
            </a:outerShdw>
          </a:effectLst>
        </p:spPr>
        <p:txBody>
          <a:bodyPr wrap="none">
            <a:spAutoFit/>
          </a:bodyPr>
          <a:lstStyle/>
          <a:p>
            <a:pPr algn="ctr" defTabSz="914400">
              <a:spcBef>
                <a:spcPct val="20000"/>
              </a:spcBef>
              <a:defRPr/>
            </a:pPr>
            <a:r>
              <a:rPr lang="en-US" sz="2800">
                <a:solidFill>
                  <a:schemeClr val="bg1"/>
                </a:solidFill>
              </a:rPr>
              <a:t>Named the </a:t>
            </a:r>
            <a:r>
              <a:rPr lang="en-US" sz="2800" b="1">
                <a:solidFill>
                  <a:schemeClr val="bg1"/>
                </a:solidFill>
              </a:rPr>
              <a:t>World’s Outstanding </a:t>
            </a:r>
            <a:br>
              <a:rPr lang="en-US" sz="2800" b="1">
                <a:solidFill>
                  <a:schemeClr val="bg1"/>
                </a:solidFill>
              </a:rPr>
            </a:br>
            <a:r>
              <a:rPr lang="en-US" sz="2800" b="1">
                <a:solidFill>
                  <a:schemeClr val="bg1"/>
                </a:solidFill>
              </a:rPr>
              <a:t>Foundation</a:t>
            </a:r>
            <a:r>
              <a:rPr lang="en-US" sz="2800">
                <a:solidFill>
                  <a:schemeClr val="bg1"/>
                </a:solidFill>
              </a:rPr>
              <a:t> for 2016 by the </a:t>
            </a:r>
            <a:br>
              <a:rPr lang="en-US" sz="2800">
                <a:solidFill>
                  <a:schemeClr val="bg1"/>
                </a:solidFill>
              </a:rPr>
            </a:br>
            <a:r>
              <a:rPr lang="en-US" sz="2800">
                <a:solidFill>
                  <a:schemeClr val="bg1"/>
                </a:solidFill>
              </a:rPr>
              <a:t>Association of Fundraising Professionals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67225" y="406400"/>
            <a:ext cx="3424238" cy="5492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5000"/>
              </a:prstClr>
            </a:outerShdw>
          </a:effectLst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sz="3000" b="1">
                <a:solidFill>
                  <a:srgbClr val="FFD966"/>
                </a:solidFill>
              </a:rPr>
              <a:t>Why Join Rotary?</a:t>
            </a:r>
          </a:p>
        </p:txBody>
      </p:sp>
      <p:pic>
        <p:nvPicPr>
          <p:cNvPr id="48131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82713" y="881063"/>
            <a:ext cx="12399962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093788" y="992188"/>
            <a:ext cx="4752975" cy="30130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84000"/>
              </a:prstClr>
            </a:outerShdw>
          </a:effectLst>
        </p:spPr>
        <p:txBody>
          <a:bodyPr>
            <a:spAutoFit/>
          </a:bodyPr>
          <a:lstStyle/>
          <a:p>
            <a:pPr defTabSz="914400">
              <a:lnSpc>
                <a:spcPct val="120000"/>
              </a:lnSpc>
              <a:defRPr/>
            </a:pPr>
            <a:r>
              <a:rPr lang="en-US" sz="3200">
                <a:solidFill>
                  <a:schemeClr val="bg1"/>
                </a:solidFill>
              </a:rPr>
              <a:t>Professional networking</a:t>
            </a:r>
          </a:p>
          <a:p>
            <a:pPr defTabSz="914400">
              <a:lnSpc>
                <a:spcPct val="120000"/>
              </a:lnSpc>
              <a:defRPr/>
            </a:pPr>
            <a:r>
              <a:rPr lang="en-US" sz="3200">
                <a:solidFill>
                  <a:schemeClr val="bg1"/>
                </a:solidFill>
              </a:rPr>
              <a:t>Opportunity to serve</a:t>
            </a:r>
          </a:p>
          <a:p>
            <a:pPr defTabSz="914400">
              <a:lnSpc>
                <a:spcPct val="120000"/>
              </a:lnSpc>
              <a:defRPr/>
            </a:pPr>
            <a:r>
              <a:rPr lang="en-US" sz="3200">
                <a:solidFill>
                  <a:schemeClr val="bg1"/>
                </a:solidFill>
              </a:rPr>
              <a:t>Personal growth</a:t>
            </a:r>
          </a:p>
          <a:p>
            <a:pPr defTabSz="914400">
              <a:lnSpc>
                <a:spcPct val="120000"/>
              </a:lnSpc>
              <a:defRPr/>
            </a:pPr>
            <a:r>
              <a:rPr lang="en-US" sz="3200">
                <a:solidFill>
                  <a:schemeClr val="bg1"/>
                </a:solidFill>
              </a:rPr>
              <a:t>Friendship</a:t>
            </a:r>
          </a:p>
          <a:p>
            <a:pPr defTabSz="914400">
              <a:lnSpc>
                <a:spcPct val="120000"/>
              </a:lnSpc>
              <a:defRPr/>
            </a:pPr>
            <a:r>
              <a:rPr lang="en-US" sz="3200">
                <a:solidFill>
                  <a:schemeClr val="bg1"/>
                </a:solidFill>
              </a:rPr>
              <a:t>Cultural diversity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735763" y="996950"/>
            <a:ext cx="4756150" cy="30130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5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3200">
                <a:solidFill>
                  <a:schemeClr val="bg1"/>
                </a:solidFill>
              </a:rPr>
              <a:t>Good citizenship</a:t>
            </a:r>
          </a:p>
          <a:p>
            <a:pPr>
              <a:lnSpc>
                <a:spcPct val="120000"/>
              </a:lnSpc>
              <a:defRPr/>
            </a:pPr>
            <a:r>
              <a:rPr lang="en-US" sz="3200">
                <a:solidFill>
                  <a:schemeClr val="bg1"/>
                </a:solidFill>
              </a:rPr>
              <a:t>World understanding</a:t>
            </a:r>
          </a:p>
          <a:p>
            <a:pPr>
              <a:lnSpc>
                <a:spcPct val="120000"/>
              </a:lnSpc>
              <a:defRPr/>
            </a:pPr>
            <a:r>
              <a:rPr lang="en-US" sz="3200">
                <a:solidFill>
                  <a:schemeClr val="bg1"/>
                </a:solidFill>
              </a:rPr>
              <a:t>Entertainment</a:t>
            </a:r>
          </a:p>
          <a:p>
            <a:pPr>
              <a:lnSpc>
                <a:spcPct val="120000"/>
              </a:lnSpc>
              <a:defRPr/>
            </a:pPr>
            <a:r>
              <a:rPr lang="en-US" sz="3200">
                <a:solidFill>
                  <a:schemeClr val="bg1"/>
                </a:solidFill>
              </a:rPr>
              <a:t>Community involvement	</a:t>
            </a:r>
          </a:p>
          <a:p>
            <a:pPr>
              <a:lnSpc>
                <a:spcPct val="120000"/>
              </a:lnSpc>
              <a:defRPr/>
            </a:pPr>
            <a:r>
              <a:rPr lang="en-US" sz="3200">
                <a:solidFill>
                  <a:schemeClr val="bg1"/>
                </a:solidFill>
              </a:rPr>
              <a:t>Ethical environment</a:t>
            </a:r>
          </a:p>
        </p:txBody>
      </p:sp>
      <p:pic>
        <p:nvPicPr>
          <p:cNvPr id="4813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38" y="5473700"/>
            <a:ext cx="3017837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4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38" y="5473700"/>
            <a:ext cx="3017837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613025" y="406400"/>
            <a:ext cx="7145338" cy="5492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5000"/>
              </a:prstClr>
            </a:outerShdw>
          </a:effectLst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sz="3000" b="1">
                <a:solidFill>
                  <a:srgbClr val="FFD966"/>
                </a:solidFill>
              </a:rPr>
              <a:t>Rotary Fees (new members – full year)</a:t>
            </a:r>
          </a:p>
        </p:txBody>
      </p:sp>
      <p:graphicFrame>
        <p:nvGraphicFramePr>
          <p:cNvPr id="51442" name="Group 242"/>
          <p:cNvGraphicFramePr>
            <a:graphicFrameLocks noGrp="1"/>
          </p:cNvGraphicFramePr>
          <p:nvPr/>
        </p:nvGraphicFramePr>
        <p:xfrm>
          <a:off x="1538288" y="1106488"/>
          <a:ext cx="9245600" cy="3902075"/>
        </p:xfrm>
        <a:graphic>
          <a:graphicData uri="http://schemas.openxmlformats.org/drawingml/2006/table">
            <a:tbl>
              <a:tblPr/>
              <a:tblGrid>
                <a:gridCol w="4940300"/>
                <a:gridCol w="1076325"/>
                <a:gridCol w="1076325"/>
                <a:gridCol w="1076325"/>
                <a:gridCol w="1076325"/>
              </a:tblGrid>
              <a:tr h="519113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D966"/>
                          </a:solidFill>
                          <a:effectLst/>
                          <a:latin typeface="Arial" charset="0"/>
                          <a:cs typeface="Arial" charset="0"/>
                        </a:rPr>
                        <a:t>Item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D966"/>
                          </a:solidFill>
                          <a:effectLst/>
                          <a:latin typeface="Arial" charset="0"/>
                          <a:cs typeface="Arial" charset="0"/>
                        </a:rPr>
                        <a:t>Q1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D966"/>
                          </a:solidFill>
                          <a:effectLst/>
                          <a:latin typeface="Arial" charset="0"/>
                          <a:cs typeface="Arial" charset="0"/>
                        </a:rPr>
                        <a:t>Q2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D966"/>
                          </a:solidFill>
                          <a:effectLst/>
                          <a:latin typeface="Arial" charset="0"/>
                          <a:cs typeface="Arial" charset="0"/>
                        </a:rPr>
                        <a:t>Q3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D966"/>
                          </a:solidFill>
                          <a:effectLst/>
                          <a:latin typeface="Arial" charset="0"/>
                          <a:cs typeface="Arial" charset="0"/>
                        </a:rPr>
                        <a:t>Q4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9113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Dues</a:t>
                      </a: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$188 </a:t>
                      </a: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9113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Scholarships</a:t>
                      </a: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$50 </a:t>
                      </a: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9113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Sustaining Rotary Foundation</a:t>
                      </a: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$25 </a:t>
                      </a: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$25 </a:t>
                      </a: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$25 </a:t>
                      </a: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$25 </a:t>
                      </a: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9113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Meals (per quarter)</a:t>
                      </a: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1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$126</a:t>
                      </a:r>
                      <a:r>
                        <a:rPr kumimoji="0" lang="en-US" sz="3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1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$126 </a:t>
                      </a:r>
                      <a:endParaRPr kumimoji="0" lang="en-US" sz="2100" b="0" i="0" u="sng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1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$126 </a:t>
                      </a:r>
                      <a:endParaRPr kumimoji="0" lang="en-US" sz="2100" b="0" i="0" u="sng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1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$126 </a:t>
                      </a:r>
                      <a:endParaRPr kumimoji="0" lang="en-US" sz="2100" b="0" i="0" u="sng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9113"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Quarterly Totals</a:t>
                      </a: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$389 </a:t>
                      </a: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$151 </a:t>
                      </a: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$151 </a:t>
                      </a: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$151 </a:t>
                      </a: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2082800" y="5026025"/>
            <a:ext cx="9459913" cy="17700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84000"/>
              </a:prstClr>
            </a:outerShdw>
          </a:effectLst>
        </p:spPr>
        <p:txBody>
          <a:bodyPr>
            <a:spAutoFit/>
          </a:bodyPr>
          <a:lstStyle/>
          <a:p>
            <a:pPr defTabSz="914400">
              <a:defRPr/>
            </a:pPr>
            <a:r>
              <a:rPr lang="en-US" sz="2600" b="1">
                <a:solidFill>
                  <a:srgbClr val="FFD966"/>
                </a:solidFill>
              </a:rPr>
              <a:t>(All items Pro-Rated to July 1 – Fiscal Year 7/1 to 6/30)</a:t>
            </a:r>
          </a:p>
          <a:p>
            <a:pPr defTabSz="914400">
              <a:defRPr/>
            </a:pPr>
            <a:r>
              <a:rPr lang="en-US" sz="2800">
                <a:solidFill>
                  <a:schemeClr val="bg1"/>
                </a:solidFill>
              </a:rPr>
              <a:t>    $12 Directory </a:t>
            </a:r>
            <a:r>
              <a:rPr lang="en-US" sz="2600" b="1">
                <a:solidFill>
                  <a:srgbClr val="FFD966"/>
                </a:solidFill>
              </a:rPr>
              <a:t>(optional)</a:t>
            </a:r>
          </a:p>
          <a:p>
            <a:pPr defTabSz="914400">
              <a:defRPr/>
            </a:pPr>
            <a:r>
              <a:rPr lang="en-US" sz="2800">
                <a:solidFill>
                  <a:schemeClr val="bg1"/>
                </a:solidFill>
              </a:rPr>
              <a:t>  $150 Initiation Fee (1-time, waived for prior Rotarians)</a:t>
            </a:r>
          </a:p>
          <a:p>
            <a:pPr defTabSz="914400">
              <a:defRPr/>
            </a:pPr>
            <a:endParaRPr lang="en-US" sz="28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13325" y="406400"/>
            <a:ext cx="2346325" cy="5492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5000"/>
              </a:prstClr>
            </a:outerShdw>
          </a:effectLst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sz="3000" b="1">
                <a:solidFill>
                  <a:srgbClr val="FFD966"/>
                </a:solidFill>
              </a:rPr>
              <a:t>How to Join</a:t>
            </a:r>
          </a:p>
        </p:txBody>
      </p:sp>
      <p:pic>
        <p:nvPicPr>
          <p:cNvPr id="50179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82713" y="1222375"/>
            <a:ext cx="12399962" cy="123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014413" y="1169988"/>
            <a:ext cx="11017250" cy="30400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84000"/>
              </a:prstClr>
            </a:outerShdw>
          </a:effectLst>
        </p:spPr>
        <p:txBody>
          <a:bodyPr>
            <a:spAutoFit/>
          </a:bodyPr>
          <a:lstStyle/>
          <a:p>
            <a:pPr defTabSz="914400">
              <a:spcBef>
                <a:spcPct val="30000"/>
              </a:spcBef>
              <a:defRPr/>
            </a:pPr>
            <a:r>
              <a:rPr lang="en-US" sz="2800">
                <a:solidFill>
                  <a:schemeClr val="bg1"/>
                </a:solidFill>
              </a:rPr>
              <a:t>Membership is by invitation from a Rotarian</a:t>
            </a:r>
          </a:p>
          <a:p>
            <a:pPr defTabSz="914400">
              <a:spcBef>
                <a:spcPct val="30000"/>
              </a:spcBef>
              <a:defRPr/>
            </a:pPr>
            <a:r>
              <a:rPr lang="en-US" sz="2800">
                <a:solidFill>
                  <a:schemeClr val="bg1"/>
                </a:solidFill>
              </a:rPr>
              <a:t>Submit a completed application with two member (sponsor)     </a:t>
            </a:r>
            <a:br>
              <a:rPr lang="en-US" sz="2800">
                <a:solidFill>
                  <a:schemeClr val="bg1"/>
                </a:solidFill>
              </a:rPr>
            </a:br>
            <a:r>
              <a:rPr lang="en-US" sz="2800">
                <a:solidFill>
                  <a:schemeClr val="bg1"/>
                </a:solidFill>
              </a:rPr>
              <a:t>    signatures and Resume</a:t>
            </a:r>
          </a:p>
          <a:p>
            <a:pPr defTabSz="914400">
              <a:spcBef>
                <a:spcPct val="30000"/>
              </a:spcBef>
              <a:defRPr/>
            </a:pPr>
            <a:r>
              <a:rPr lang="en-US" sz="2800">
                <a:solidFill>
                  <a:schemeClr val="bg1"/>
                </a:solidFill>
              </a:rPr>
              <a:t>The Board must approve your application and then your sponsor will </a:t>
            </a:r>
            <a:br>
              <a:rPr lang="en-US" sz="2800">
                <a:solidFill>
                  <a:schemeClr val="bg1"/>
                </a:solidFill>
              </a:rPr>
            </a:br>
            <a:r>
              <a:rPr lang="en-US" sz="2800">
                <a:solidFill>
                  <a:schemeClr val="bg1"/>
                </a:solidFill>
              </a:rPr>
              <a:t>    introduce you as a new member during a meeting</a:t>
            </a:r>
          </a:p>
          <a:p>
            <a:pPr defTabSz="914400">
              <a:spcBef>
                <a:spcPct val="30000"/>
              </a:spcBef>
              <a:defRPr/>
            </a:pPr>
            <a:r>
              <a:rPr lang="en-US" sz="2800">
                <a:solidFill>
                  <a:schemeClr val="bg1"/>
                </a:solidFill>
              </a:rPr>
              <a:t>You begin new member orientation activities and a great adventure</a:t>
            </a:r>
          </a:p>
        </p:txBody>
      </p:sp>
      <p:pic>
        <p:nvPicPr>
          <p:cNvPr id="5018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38" y="5473700"/>
            <a:ext cx="3017837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84625" y="406400"/>
            <a:ext cx="4360863" cy="5492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5000"/>
              </a:prstClr>
            </a:outerShdw>
          </a:effectLst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sz="3000" b="1">
                <a:solidFill>
                  <a:srgbClr val="FFD966"/>
                </a:solidFill>
              </a:rPr>
              <a:t>What happens if I join?</a:t>
            </a:r>
          </a:p>
        </p:txBody>
      </p:sp>
      <p:pic>
        <p:nvPicPr>
          <p:cNvPr id="5120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82713" y="1222375"/>
            <a:ext cx="12399962" cy="123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014413" y="1169988"/>
            <a:ext cx="10872787" cy="42529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84000"/>
              </a:prstClr>
            </a:outerShdw>
          </a:effectLst>
        </p:spPr>
        <p:txBody>
          <a:bodyPr>
            <a:spAutoFit/>
          </a:bodyPr>
          <a:lstStyle/>
          <a:p>
            <a:pPr marL="468313" indent="-468313" defTabSz="914400">
              <a:buFont typeface="Wingdings" pitchFamily="2" charset="2"/>
              <a:buNone/>
              <a:defRPr/>
            </a:pPr>
            <a:r>
              <a:rPr lang="en-US" sz="2800">
                <a:solidFill>
                  <a:schemeClr val="bg1"/>
                </a:solidFill>
              </a:rPr>
              <a:t>Attend New Member Orientation (held the fourth Monday every month) with your spouse, sponsors, and mentor.</a:t>
            </a:r>
          </a:p>
          <a:p>
            <a:pPr marL="468313" indent="-468313" defTabSz="914400">
              <a:defRPr/>
            </a:pPr>
            <a:r>
              <a:rPr lang="en-US" sz="900">
                <a:solidFill>
                  <a:schemeClr val="bg1"/>
                </a:solidFill>
              </a:rPr>
              <a:t> </a:t>
            </a:r>
          </a:p>
          <a:p>
            <a:pPr marL="468313" indent="-468313" defTabSz="914400">
              <a:buFont typeface="Wingdings" pitchFamily="2" charset="2"/>
              <a:buChar char="Ø"/>
              <a:defRPr/>
            </a:pPr>
            <a:r>
              <a:rPr lang="en-US" sz="2800">
                <a:solidFill>
                  <a:schemeClr val="bg1"/>
                </a:solidFill>
              </a:rPr>
              <a:t>Set up your personal profile on the website so people can contact you, and become familiar with the website.</a:t>
            </a:r>
          </a:p>
          <a:p>
            <a:pPr marL="468313" indent="-468313" defTabSz="914400">
              <a:defRPr/>
            </a:pPr>
            <a:r>
              <a:rPr lang="en-US" sz="900">
                <a:solidFill>
                  <a:schemeClr val="bg1"/>
                </a:solidFill>
              </a:rPr>
              <a:t> </a:t>
            </a:r>
          </a:p>
          <a:p>
            <a:pPr marL="468313" indent="-468313" defTabSz="914400">
              <a:buFont typeface="Wingdings" pitchFamily="2" charset="2"/>
              <a:buChar char="Ø"/>
              <a:defRPr/>
            </a:pPr>
            <a:r>
              <a:rPr lang="en-US" sz="2800">
                <a:solidFill>
                  <a:schemeClr val="bg1"/>
                </a:solidFill>
              </a:rPr>
              <a:t>Attend as many of the lunch meetings as possible striving for 100% attendance. Make-up any missed meetings within two weeks.</a:t>
            </a:r>
          </a:p>
          <a:p>
            <a:pPr marL="468313" indent="-468313" defTabSz="914400">
              <a:defRPr/>
            </a:pPr>
            <a:r>
              <a:rPr lang="en-US" sz="900">
                <a:solidFill>
                  <a:schemeClr val="bg1"/>
                </a:solidFill>
              </a:rPr>
              <a:t> </a:t>
            </a:r>
          </a:p>
          <a:p>
            <a:pPr marL="468313" indent="-468313" defTabSz="914400">
              <a:buFont typeface="Wingdings" pitchFamily="2" charset="2"/>
              <a:buChar char="Ø"/>
              <a:defRPr/>
            </a:pPr>
            <a:r>
              <a:rPr lang="en-US" sz="2800">
                <a:solidFill>
                  <a:schemeClr val="bg1"/>
                </a:solidFill>
              </a:rPr>
              <a:t>Be a Greeter at our lunch meetings!</a:t>
            </a:r>
          </a:p>
          <a:p>
            <a:pPr marL="468313" indent="-468313" defTabSz="914400">
              <a:defRPr/>
            </a:pPr>
            <a:r>
              <a:rPr lang="en-US" sz="2200">
                <a:solidFill>
                  <a:schemeClr val="bg1"/>
                </a:solidFill>
              </a:rPr>
              <a:t> </a:t>
            </a:r>
          </a:p>
        </p:txBody>
      </p:sp>
      <p:pic>
        <p:nvPicPr>
          <p:cNvPr id="5120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38" y="5473700"/>
            <a:ext cx="3017837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84625" y="406400"/>
            <a:ext cx="4360863" cy="5492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5000"/>
              </a:prstClr>
            </a:outerShdw>
          </a:effectLst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sz="3000" b="1">
                <a:solidFill>
                  <a:srgbClr val="FFD966"/>
                </a:solidFill>
              </a:rPr>
              <a:t>What happens if I join?</a:t>
            </a:r>
          </a:p>
        </p:txBody>
      </p:sp>
      <p:pic>
        <p:nvPicPr>
          <p:cNvPr id="52227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82713" y="1222375"/>
            <a:ext cx="12399962" cy="123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014413" y="1169988"/>
            <a:ext cx="10348912" cy="45434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84000"/>
              </a:prstClr>
            </a:outerShdw>
          </a:effectLst>
        </p:spPr>
        <p:txBody>
          <a:bodyPr>
            <a:spAutoFit/>
          </a:bodyPr>
          <a:lstStyle/>
          <a:p>
            <a:pPr marL="463550" indent="-463550" defTabSz="914400">
              <a:buFont typeface="Wingdings" pitchFamily="2" charset="2"/>
              <a:buChar char="Ø"/>
              <a:defRPr/>
            </a:pPr>
            <a:r>
              <a:rPr lang="en-US" sz="2800">
                <a:solidFill>
                  <a:schemeClr val="bg1"/>
                </a:solidFill>
              </a:rPr>
              <a:t>Quickly identify the service-related activity - something that excites you or that you’re passionate about. </a:t>
            </a:r>
          </a:p>
          <a:p>
            <a:pPr marL="463550" indent="-463550" defTabSz="914400">
              <a:defRPr/>
            </a:pPr>
            <a:r>
              <a:rPr lang="en-US" sz="900">
                <a:solidFill>
                  <a:schemeClr val="bg1"/>
                </a:solidFill>
              </a:rPr>
              <a:t> </a:t>
            </a:r>
          </a:p>
          <a:p>
            <a:pPr marL="463550" indent="-463550" defTabSz="914400">
              <a:buFont typeface="Wingdings" pitchFamily="2" charset="2"/>
              <a:buChar char="Ø"/>
              <a:defRPr/>
            </a:pPr>
            <a:r>
              <a:rPr lang="en-US" sz="2800">
                <a:solidFill>
                  <a:schemeClr val="bg1"/>
                </a:solidFill>
              </a:rPr>
              <a:t>When Holiday Lights rolls around, sign up to volunteer to be a part of the set up and tear down. </a:t>
            </a:r>
            <a:br>
              <a:rPr lang="en-US" sz="2800">
                <a:solidFill>
                  <a:schemeClr val="bg1"/>
                </a:solidFill>
              </a:rPr>
            </a:br>
            <a:endParaRPr lang="en-US" sz="900">
              <a:solidFill>
                <a:schemeClr val="bg1"/>
              </a:solidFill>
            </a:endParaRPr>
          </a:p>
          <a:p>
            <a:pPr marL="463550" indent="-463550" defTabSz="914400">
              <a:buFont typeface="Wingdings" pitchFamily="2" charset="2"/>
              <a:buChar char="Ø"/>
              <a:defRPr/>
            </a:pPr>
            <a:r>
              <a:rPr lang="en-US" sz="2800">
                <a:solidFill>
                  <a:schemeClr val="bg1"/>
                </a:solidFill>
              </a:rPr>
              <a:t>As you find a committee that sounds interesting, contact the Committee Chair(s) and find out how you can sit in on one or two of their meetings or shadow someone.  Once you’ve found a committee that’s right for you, simply join in and see how you can make a difference!</a:t>
            </a:r>
          </a:p>
          <a:p>
            <a:pPr marL="463550" indent="-463550" defTabSz="914400">
              <a:defRPr/>
            </a:pPr>
            <a:r>
              <a:rPr lang="en-US" sz="2200">
                <a:solidFill>
                  <a:schemeClr val="bg1"/>
                </a:solidFill>
              </a:rPr>
              <a:t> </a:t>
            </a:r>
          </a:p>
        </p:txBody>
      </p:sp>
      <p:pic>
        <p:nvPicPr>
          <p:cNvPr id="5222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38" y="5473700"/>
            <a:ext cx="3017837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/>
          </p:cNvSpPr>
          <p:nvPr>
            <p:ph type="ctrTitle"/>
          </p:nvPr>
        </p:nvSpPr>
        <p:spPr>
          <a:xfrm>
            <a:off x="846138" y="0"/>
            <a:ext cx="10539412" cy="1425575"/>
          </a:xfrm>
        </p:spPr>
        <p:txBody>
          <a:bodyPr/>
          <a:lstStyle/>
          <a:p>
            <a:pPr eaLnBrk="1" hangingPunct="1"/>
            <a:r>
              <a:rPr lang="en-US" sz="6000" smtClean="0"/>
              <a:t>Welcome to Discover Rotary</a:t>
            </a:r>
          </a:p>
        </p:txBody>
      </p:sp>
      <p:sp>
        <p:nvSpPr>
          <p:cNvPr id="53250" name="Rectang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53253" name="Picture 5" descr="T1920EN_PMS-C-REV-TRAN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6413" y="1541463"/>
            <a:ext cx="6226175" cy="50117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41400" y="241300"/>
            <a:ext cx="10715625" cy="41529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9000"/>
              </a:prstClr>
            </a:outerShdw>
          </a:effectLst>
        </p:spPr>
        <p:txBody>
          <a:bodyPr wrap="none">
            <a:spAutoFit/>
          </a:bodyPr>
          <a:lstStyle/>
          <a:p>
            <a:pPr marL="115888" indent="-115888">
              <a:defRPr/>
            </a:pPr>
            <a:r>
              <a:rPr lang="en-US" sz="2800" b="1">
                <a:solidFill>
                  <a:schemeClr val="bg1"/>
                </a:solidFill>
              </a:rPr>
              <a:t>Rotary International</a:t>
            </a:r>
            <a:r>
              <a:rPr lang="en-US" sz="2800">
                <a:solidFill>
                  <a:schemeClr val="bg1"/>
                </a:solidFill>
              </a:rPr>
              <a:t>, the world’s oldest service club organization, </a:t>
            </a:r>
          </a:p>
          <a:p>
            <a:pPr marL="115888" indent="-115888">
              <a:defRPr/>
            </a:pPr>
            <a:r>
              <a:rPr lang="en-US" sz="2800">
                <a:solidFill>
                  <a:schemeClr val="bg1"/>
                </a:solidFill>
              </a:rPr>
              <a:t>is a global network of business and professional leaders who</a:t>
            </a:r>
          </a:p>
          <a:p>
            <a:pPr marL="115888" indent="-115888">
              <a:lnSpc>
                <a:spcPct val="150000"/>
              </a:lnSpc>
              <a:buFont typeface="Arial" charset="0"/>
              <a:buChar char="•"/>
              <a:defRPr/>
            </a:pPr>
            <a:r>
              <a:rPr lang="en-US" sz="2800">
                <a:solidFill>
                  <a:schemeClr val="bg1"/>
                </a:solidFill>
              </a:rPr>
              <a:t>  Provide humanitarian service</a:t>
            </a:r>
          </a:p>
          <a:p>
            <a:pPr marL="115888" indent="-115888">
              <a:lnSpc>
                <a:spcPct val="150000"/>
              </a:lnSpc>
              <a:buFont typeface="Arial" charset="0"/>
              <a:buChar char="•"/>
              <a:defRPr/>
            </a:pPr>
            <a:r>
              <a:rPr lang="en-US" sz="2800">
                <a:solidFill>
                  <a:schemeClr val="bg1"/>
                </a:solidFill>
              </a:rPr>
              <a:t>  Encourage high ethical standards in all vocations</a:t>
            </a:r>
          </a:p>
          <a:p>
            <a:pPr marL="115888" indent="-115888">
              <a:lnSpc>
                <a:spcPct val="150000"/>
              </a:lnSpc>
              <a:buFont typeface="Arial" charset="0"/>
              <a:buChar char="•"/>
              <a:defRPr/>
            </a:pPr>
            <a:r>
              <a:rPr lang="en-US" sz="2800">
                <a:solidFill>
                  <a:schemeClr val="bg1"/>
                </a:solidFill>
              </a:rPr>
              <a:t>  Help build goodwill and peace in the world</a:t>
            </a:r>
          </a:p>
          <a:p>
            <a:pPr marL="115888" indent="-115888">
              <a:lnSpc>
                <a:spcPct val="150000"/>
              </a:lnSpc>
              <a:buFont typeface="Arial" charset="0"/>
              <a:buChar char="•"/>
              <a:defRPr/>
            </a:pPr>
            <a:r>
              <a:rPr lang="en-US" sz="2800">
                <a:solidFill>
                  <a:schemeClr val="bg1"/>
                </a:solidFill>
              </a:rPr>
              <a:t>  Over 1.2 million members in 35,000 clubs in over 200 countries</a:t>
            </a:r>
          </a:p>
          <a:p>
            <a:pPr marL="115888" indent="-115888">
              <a:lnSpc>
                <a:spcPct val="150000"/>
              </a:lnSpc>
              <a:buFont typeface="Arial" charset="0"/>
              <a:buChar char="•"/>
              <a:defRPr/>
            </a:pPr>
            <a:r>
              <a:rPr lang="en-US" sz="2800">
                <a:solidFill>
                  <a:schemeClr val="bg1"/>
                </a:solidFill>
              </a:rPr>
              <a:t>  Motto: </a:t>
            </a:r>
            <a:r>
              <a:rPr lang="en-US" sz="2800" b="1">
                <a:solidFill>
                  <a:schemeClr val="bg1"/>
                </a:solidFill>
              </a:rPr>
              <a:t>“Service Above Self”</a:t>
            </a: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38" y="5473700"/>
            <a:ext cx="3017837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38" y="5473700"/>
            <a:ext cx="3017837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014413" y="585788"/>
            <a:ext cx="8553450" cy="378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2700000" algn="tl" rotWithShape="0">
              <a:srgbClr val="000000">
                <a:alpha val="84000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bg1"/>
                </a:solidFill>
              </a:rPr>
              <a:t>The first Rotary Club was organized in 1905, by Chicago Attorney Paul P. Harris</a:t>
            </a:r>
          </a:p>
          <a:p>
            <a:pPr>
              <a:defRPr/>
            </a:pPr>
            <a:r>
              <a:rPr lang="en-US" sz="900">
                <a:solidFill>
                  <a:schemeClr val="bg1"/>
                </a:solidFill>
              </a:rPr>
              <a:t>  </a:t>
            </a:r>
          </a:p>
          <a:p>
            <a:pPr>
              <a:defRPr/>
            </a:pPr>
            <a:r>
              <a:rPr lang="en-US" sz="2800">
                <a:solidFill>
                  <a:schemeClr val="bg1"/>
                </a:solidFill>
              </a:rPr>
              <a:t>The original four member club met for fellowship, </a:t>
            </a:r>
          </a:p>
          <a:p>
            <a:pPr>
              <a:defRPr/>
            </a:pPr>
            <a:r>
              <a:rPr lang="en-US" sz="2800">
                <a:solidFill>
                  <a:schemeClr val="bg1"/>
                </a:solidFill>
              </a:rPr>
              <a:t>in rotation at member’s offices --  thus, the name </a:t>
            </a:r>
            <a:r>
              <a:rPr lang="en-US" sz="2800" b="1">
                <a:solidFill>
                  <a:schemeClr val="bg1"/>
                </a:solidFill>
              </a:rPr>
              <a:t>Rotary</a:t>
            </a:r>
            <a:endParaRPr lang="en-US" sz="2800">
              <a:solidFill>
                <a:schemeClr val="bg1"/>
              </a:solidFill>
            </a:endParaRPr>
          </a:p>
          <a:p>
            <a:pPr>
              <a:defRPr/>
            </a:pPr>
            <a:endParaRPr lang="en-US" sz="900">
              <a:solidFill>
                <a:schemeClr val="bg1"/>
              </a:solidFill>
            </a:endParaRPr>
          </a:p>
          <a:p>
            <a:pPr>
              <a:defRPr/>
            </a:pPr>
            <a:r>
              <a:rPr lang="en-US" sz="2800">
                <a:solidFill>
                  <a:schemeClr val="bg1"/>
                </a:solidFill>
              </a:rPr>
              <a:t>Rotary’s first community service project was providing a public toilet outside the </a:t>
            </a:r>
            <a:br>
              <a:rPr lang="en-US" sz="2800">
                <a:solidFill>
                  <a:schemeClr val="bg1"/>
                </a:solidFill>
              </a:rPr>
            </a:br>
            <a:r>
              <a:rPr lang="en-US" sz="2800">
                <a:solidFill>
                  <a:schemeClr val="bg1"/>
                </a:solidFill>
              </a:rPr>
              <a:t>Chicago City Hall</a:t>
            </a:r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38" y="5473700"/>
            <a:ext cx="3017837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028700" y="4468813"/>
            <a:ext cx="529113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2700000" algn="tl" rotWithShape="0">
              <a:srgbClr val="000000">
                <a:alpha val="84000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5400">
                <a:solidFill>
                  <a:srgbClr val="FEBC16"/>
                </a:solidFill>
              </a:rPr>
              <a:t>People of Action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46263" y="1484313"/>
            <a:ext cx="8955087" cy="283368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5000"/>
              </a:prst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>
                <a:solidFill>
                  <a:schemeClr val="bg1"/>
                </a:solidFill>
              </a:rPr>
              <a:t>Founded in January of 1916 </a:t>
            </a:r>
            <a:br>
              <a:rPr lang="en-US" sz="3200">
                <a:solidFill>
                  <a:schemeClr val="bg1"/>
                </a:solidFill>
              </a:rPr>
            </a:br>
            <a:r>
              <a:rPr lang="en-US" sz="3200">
                <a:solidFill>
                  <a:schemeClr val="bg1"/>
                </a:solidFill>
              </a:rPr>
              <a:t>(11 years after Rotary was founded – Club #205)</a:t>
            </a:r>
          </a:p>
          <a:p>
            <a:pPr algn="ctr">
              <a:defRPr/>
            </a:pPr>
            <a:endParaRPr lang="en-US" sz="100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en-US" sz="3200">
                <a:solidFill>
                  <a:schemeClr val="bg1"/>
                </a:solidFill>
              </a:rPr>
              <a:t>Part of District 7750</a:t>
            </a:r>
          </a:p>
          <a:p>
            <a:pPr algn="ctr">
              <a:defRPr/>
            </a:pPr>
            <a:endParaRPr lang="en-US" sz="100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en-US" sz="3200">
                <a:solidFill>
                  <a:schemeClr val="bg1"/>
                </a:solidFill>
              </a:rPr>
              <a:t>The largest and oldest of 53 clubs in the District</a:t>
            </a:r>
          </a:p>
          <a:p>
            <a:pPr algn="ctr">
              <a:defRPr/>
            </a:pPr>
            <a:r>
              <a:rPr lang="en-US" sz="3200">
                <a:solidFill>
                  <a:schemeClr val="bg1"/>
                </a:solidFill>
              </a:rPr>
              <a:t>www.GreenvilleRotary.org </a:t>
            </a: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38" y="5473700"/>
            <a:ext cx="3017837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14413" y="534988"/>
            <a:ext cx="10795000" cy="37528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5000"/>
              </a:prstClr>
            </a:outerShdw>
          </a:effectLst>
        </p:spPr>
        <p:txBody>
          <a:bodyPr wrap="none">
            <a:spAutoFit/>
          </a:bodyPr>
          <a:lstStyle/>
          <a:p>
            <a:pPr marL="400050" indent="-400050">
              <a:defRPr/>
            </a:pPr>
            <a:r>
              <a:rPr lang="en-US" sz="2800">
                <a:solidFill>
                  <a:schemeClr val="bg1"/>
                </a:solidFill>
              </a:rPr>
              <a:t>The Rotary Club of Greenville has sponsored many projects in the </a:t>
            </a:r>
          </a:p>
          <a:p>
            <a:pPr marL="400050" indent="-400050">
              <a:defRPr/>
            </a:pPr>
            <a:r>
              <a:rPr lang="en-US" sz="2800">
                <a:solidFill>
                  <a:schemeClr val="bg1"/>
                </a:solidFill>
              </a:rPr>
              <a:t>Greenville community, including:</a:t>
            </a:r>
          </a:p>
          <a:p>
            <a:pPr marL="400050" indent="-400050">
              <a:defRPr/>
            </a:pPr>
            <a:endParaRPr lang="en-US" sz="800">
              <a:solidFill>
                <a:schemeClr val="bg1"/>
              </a:solidFill>
            </a:endParaRPr>
          </a:p>
          <a:p>
            <a:pPr marL="800100" lvl="1" indent="-285750">
              <a:buFont typeface="Arial" charset="0"/>
              <a:buChar char="•"/>
              <a:defRPr/>
            </a:pPr>
            <a:r>
              <a:rPr lang="en-US" sz="2800">
                <a:solidFill>
                  <a:schemeClr val="bg1"/>
                </a:solidFill>
              </a:rPr>
              <a:t>Textile Hall</a:t>
            </a:r>
          </a:p>
          <a:p>
            <a:pPr marL="800100" lvl="1" indent="-285750">
              <a:buFont typeface="Arial" charset="0"/>
              <a:buChar char="•"/>
              <a:defRPr/>
            </a:pPr>
            <a:r>
              <a:rPr lang="en-US" sz="2800">
                <a:solidFill>
                  <a:schemeClr val="bg1"/>
                </a:solidFill>
              </a:rPr>
              <a:t>Furman's original gymnasium and Manly Field</a:t>
            </a:r>
          </a:p>
          <a:p>
            <a:pPr marL="800100" lvl="1" indent="-285750">
              <a:buFont typeface="Arial" charset="0"/>
              <a:buChar char="•"/>
              <a:defRPr/>
            </a:pPr>
            <a:r>
              <a:rPr lang="en-US" sz="2800">
                <a:solidFill>
                  <a:schemeClr val="bg1"/>
                </a:solidFill>
              </a:rPr>
              <a:t>Rotary Lake at Camp Greenville</a:t>
            </a:r>
          </a:p>
          <a:p>
            <a:pPr marL="800100" lvl="1" indent="-285750">
              <a:buFont typeface="Arial" charset="0"/>
              <a:buChar char="•"/>
              <a:defRPr/>
            </a:pPr>
            <a:r>
              <a:rPr lang="en-US" sz="2800">
                <a:solidFill>
                  <a:schemeClr val="bg1"/>
                </a:solidFill>
              </a:rPr>
              <a:t>Camp Sevier</a:t>
            </a:r>
          </a:p>
          <a:p>
            <a:pPr marL="800100" lvl="1" indent="-285750">
              <a:buFont typeface="Arial" charset="0"/>
              <a:buChar char="•"/>
              <a:defRPr/>
            </a:pPr>
            <a:r>
              <a:rPr lang="en-US" sz="2800">
                <a:solidFill>
                  <a:schemeClr val="bg1"/>
                </a:solidFill>
              </a:rPr>
              <a:t>Rotary Civic Chorale (Greenville Chorale)</a:t>
            </a:r>
          </a:p>
          <a:p>
            <a:pPr marL="400050" indent="-400050">
              <a:defRPr/>
            </a:pPr>
            <a:endParaRPr lang="en-US" sz="800">
              <a:solidFill>
                <a:schemeClr val="bg1"/>
              </a:solidFill>
            </a:endParaRPr>
          </a:p>
          <a:p>
            <a:pPr marL="400050" indent="-400050">
              <a:defRPr/>
            </a:pPr>
            <a:r>
              <a:rPr lang="en-US" sz="2800">
                <a:solidFill>
                  <a:schemeClr val="bg1"/>
                </a:solidFill>
              </a:rPr>
              <a:t>14 other Upstate South Carolina Rotary clubs trace their roots to us</a:t>
            </a: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694863" y="1238250"/>
            <a:ext cx="2325687" cy="226377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38" y="5473700"/>
            <a:ext cx="3017837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344613" y="1195388"/>
            <a:ext cx="10615612" cy="308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2700000" algn="tl" rotWithShape="0">
              <a:srgbClr val="000000">
                <a:alpha val="87000"/>
              </a:srgbClr>
            </a:outerShdw>
          </a:effectLst>
        </p:spPr>
        <p:txBody>
          <a:bodyPr>
            <a:spAutoFit/>
          </a:bodyPr>
          <a:lstStyle/>
          <a:p>
            <a:pPr marL="514350" indent="-514350">
              <a:buFontTx/>
              <a:buAutoNum type="arabicPeriod"/>
              <a:defRPr/>
            </a:pPr>
            <a:r>
              <a:rPr lang="en-US" sz="2800" b="1">
                <a:solidFill>
                  <a:schemeClr val="bg1"/>
                </a:solidFill>
              </a:rPr>
              <a:t>Club Service</a:t>
            </a:r>
            <a:r>
              <a:rPr lang="en-US" sz="2800">
                <a:solidFill>
                  <a:schemeClr val="bg1"/>
                </a:solidFill>
              </a:rPr>
              <a:t>:  Strengthening fellowship &amp; networking </a:t>
            </a:r>
          </a:p>
          <a:p>
            <a:pPr marL="514350" indent="-514350">
              <a:defRPr/>
            </a:pPr>
            <a:r>
              <a:rPr lang="en-US" sz="2800">
                <a:solidFill>
                  <a:schemeClr val="bg1"/>
                </a:solidFill>
              </a:rPr>
              <a:t>      while ensuring the smooth functioning of the club</a:t>
            </a:r>
          </a:p>
          <a:p>
            <a:pPr marL="514350" indent="-514350">
              <a:defRPr/>
            </a:pPr>
            <a:endParaRPr lang="en-US" sz="2800">
              <a:solidFill>
                <a:schemeClr val="bg1"/>
              </a:solidFill>
            </a:endParaRPr>
          </a:p>
          <a:p>
            <a:pPr marL="514350" indent="-514350">
              <a:defRPr/>
            </a:pPr>
            <a:r>
              <a:rPr lang="en-US" sz="2800">
                <a:solidFill>
                  <a:schemeClr val="bg1"/>
                </a:solidFill>
              </a:rPr>
              <a:t>2.  </a:t>
            </a:r>
            <a:r>
              <a:rPr lang="en-US" sz="2800" b="1">
                <a:solidFill>
                  <a:schemeClr val="bg1"/>
                </a:solidFill>
              </a:rPr>
              <a:t>Vocational Service</a:t>
            </a:r>
            <a:r>
              <a:rPr lang="en-US" sz="2800">
                <a:solidFill>
                  <a:schemeClr val="bg1"/>
                </a:solidFill>
              </a:rPr>
              <a:t>:  Serving others through our professions and aspiring to high ethical standards – sharing skills and expertise through our vocations, and inspiring others in the process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792538" y="411163"/>
            <a:ext cx="4851400" cy="57943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4000"/>
              </a:prstClr>
            </a:outerShdw>
          </a:effectLst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sz="3200" b="1">
                <a:solidFill>
                  <a:srgbClr val="FFD966"/>
                </a:solidFill>
              </a:rPr>
              <a:t>Five Avenues of Service</a:t>
            </a:r>
          </a:p>
        </p:txBody>
      </p:sp>
      <p:pic>
        <p:nvPicPr>
          <p:cNvPr id="32772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38" y="5473700"/>
            <a:ext cx="3017837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92538" y="411163"/>
            <a:ext cx="4851400" cy="57943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4000"/>
              </a:prstClr>
            </a:outerShdw>
          </a:effectLst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sz="3200" b="1">
                <a:solidFill>
                  <a:srgbClr val="FFD966"/>
                </a:solidFill>
              </a:rPr>
              <a:t>Five Avenues of Service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44613" y="1195388"/>
            <a:ext cx="9956800" cy="419258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7000"/>
              </a:prstClr>
            </a:outerShdw>
          </a:effectLst>
        </p:spPr>
        <p:txBody>
          <a:bodyPr wrap="none">
            <a:spAutoFit/>
          </a:bodyPr>
          <a:lstStyle/>
          <a:p>
            <a:pPr marL="533400" indent="-533400" defTabSz="914400">
              <a:spcBef>
                <a:spcPct val="20000"/>
              </a:spcBef>
              <a:spcAft>
                <a:spcPct val="70000"/>
              </a:spcAft>
              <a:buFontTx/>
              <a:buAutoNum type="arabicPeriod" startAt="3"/>
              <a:defRPr/>
            </a:pPr>
            <a:r>
              <a:rPr lang="en-US" sz="2800" b="1">
                <a:solidFill>
                  <a:schemeClr val="bg1"/>
                </a:solidFill>
              </a:rPr>
              <a:t>Community Service:  </a:t>
            </a:r>
            <a:r>
              <a:rPr lang="en-US" sz="2800">
                <a:solidFill>
                  <a:schemeClr val="bg1"/>
                </a:solidFill>
              </a:rPr>
              <a:t>Projects and activities that improve </a:t>
            </a:r>
            <a:br>
              <a:rPr lang="en-US" sz="2800">
                <a:solidFill>
                  <a:schemeClr val="bg1"/>
                </a:solidFill>
              </a:rPr>
            </a:br>
            <a:r>
              <a:rPr lang="en-US" sz="2800">
                <a:solidFill>
                  <a:schemeClr val="bg1"/>
                </a:solidFill>
              </a:rPr>
              <a:t>life in the local community</a:t>
            </a:r>
          </a:p>
          <a:p>
            <a:pPr marL="533400" indent="-533400" defTabSz="914400">
              <a:spcBef>
                <a:spcPct val="20000"/>
              </a:spcBef>
              <a:spcAft>
                <a:spcPct val="50000"/>
              </a:spcAft>
              <a:buFontTx/>
              <a:buAutoNum type="arabicPeriod" startAt="3"/>
              <a:defRPr/>
            </a:pPr>
            <a:r>
              <a:rPr lang="en-US" sz="2800" b="1">
                <a:solidFill>
                  <a:schemeClr val="bg1"/>
                </a:solidFill>
              </a:rPr>
              <a:t>International Service:  </a:t>
            </a:r>
            <a:r>
              <a:rPr lang="en-US" sz="2800">
                <a:solidFill>
                  <a:schemeClr val="bg1"/>
                </a:solidFill>
              </a:rPr>
              <a:t>Expanding Rotary’s humanitarian </a:t>
            </a:r>
            <a:br>
              <a:rPr lang="en-US" sz="2800">
                <a:solidFill>
                  <a:schemeClr val="bg1"/>
                </a:solidFill>
              </a:rPr>
            </a:br>
            <a:r>
              <a:rPr lang="en-US" sz="2800">
                <a:solidFill>
                  <a:schemeClr val="bg1"/>
                </a:solidFill>
              </a:rPr>
              <a:t>reach around the world and promoting </a:t>
            </a:r>
            <a:br>
              <a:rPr lang="en-US" sz="2800">
                <a:solidFill>
                  <a:schemeClr val="bg1"/>
                </a:solidFill>
              </a:rPr>
            </a:br>
            <a:r>
              <a:rPr lang="en-US" sz="2800">
                <a:solidFill>
                  <a:schemeClr val="bg1"/>
                </a:solidFill>
              </a:rPr>
              <a:t>world understanding and peace</a:t>
            </a:r>
          </a:p>
          <a:p>
            <a:pPr marL="533400" indent="-533400" defTabSz="914400">
              <a:spcBef>
                <a:spcPct val="20000"/>
              </a:spcBef>
              <a:spcAft>
                <a:spcPct val="50000"/>
              </a:spcAft>
              <a:buFontTx/>
              <a:buAutoNum type="arabicPeriod" startAt="3"/>
              <a:defRPr/>
            </a:pPr>
            <a:r>
              <a:rPr lang="en-US" sz="2800" b="1">
                <a:solidFill>
                  <a:schemeClr val="bg1"/>
                </a:solidFill>
              </a:rPr>
              <a:t>Youth Service: </a:t>
            </a:r>
            <a:r>
              <a:rPr lang="en-US" sz="2800">
                <a:solidFill>
                  <a:schemeClr val="bg1"/>
                </a:solidFill>
              </a:rPr>
              <a:t>Recognizes the </a:t>
            </a:r>
            <a:br>
              <a:rPr lang="en-US" sz="2800">
                <a:solidFill>
                  <a:schemeClr val="bg1"/>
                </a:solidFill>
              </a:rPr>
            </a:br>
            <a:r>
              <a:rPr lang="en-US" sz="2800">
                <a:solidFill>
                  <a:schemeClr val="bg1"/>
                </a:solidFill>
              </a:rPr>
              <a:t>positive change implemented by </a:t>
            </a:r>
            <a:br>
              <a:rPr lang="en-US" sz="2800">
                <a:solidFill>
                  <a:schemeClr val="bg1"/>
                </a:solidFill>
              </a:rPr>
            </a:br>
            <a:r>
              <a:rPr lang="en-US" sz="2800">
                <a:solidFill>
                  <a:schemeClr val="bg1"/>
                </a:solidFill>
              </a:rPr>
              <a:t>youth and young adults</a:t>
            </a:r>
          </a:p>
        </p:txBody>
      </p:sp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38" y="5473700"/>
            <a:ext cx="3017837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1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Office Theme">
      <a:majorFont>
        <a:latin typeface="Franklin Gothic Medium"/>
        <a:ea typeface=""/>
        <a:cs typeface="Arial"/>
      </a:majorFont>
      <a:minorFont>
        <a:latin typeface="Franklin Gothic Book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Office Theme">
  <a:themeElements>
    <a:clrScheme name="2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Office Theme">
      <a:majorFont>
        <a:latin typeface="Franklin Gothic Medium"/>
        <a:ea typeface=""/>
        <a:cs typeface="Arial"/>
      </a:majorFont>
      <a:minorFont>
        <a:latin typeface="Franklin Gothic Book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2381</TotalTime>
  <Words>1027</Words>
  <Application>Microsoft Office PowerPoint</Application>
  <PresentationFormat>Custom</PresentationFormat>
  <Paragraphs>168</Paragraphs>
  <Slides>29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Design Template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Franklin Gothic Medium</vt:lpstr>
      <vt:lpstr>Franklin Gothic Book</vt:lpstr>
      <vt:lpstr>Calibri</vt:lpstr>
      <vt:lpstr>Wingdings</vt:lpstr>
      <vt:lpstr>1_Office Theme</vt:lpstr>
      <vt:lpstr>2_Office Theme</vt:lpstr>
      <vt:lpstr>Read Me</vt:lpstr>
      <vt:lpstr>Welcome to Discover Rotary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Welcome to Discover Rotary</vt:lpstr>
      <vt:lpstr>Slide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Don Koonce</dc:creator>
  <cp:lastModifiedBy>TRW</cp:lastModifiedBy>
  <cp:revision>96</cp:revision>
  <dcterms:created xsi:type="dcterms:W3CDTF">2016-10-24T16:16:51Z</dcterms:created>
  <dcterms:modified xsi:type="dcterms:W3CDTF">2020-05-18T03:16:38Z</dcterms:modified>
</cp:coreProperties>
</file>