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7772400"/>
  <p:notesSz cx="7315200" cy="9601200"/>
  <p:defaultTextStyle>
    <a:defPPr>
      <a:defRPr lang="en-US"/>
    </a:defPPr>
    <a:lvl1pPr algn="l" rtl="0" fontAlgn="base">
      <a:spcBef>
        <a:spcPct val="0"/>
      </a:spcBef>
      <a:spcAft>
        <a:spcPct val="0"/>
      </a:spcAft>
      <a:defRPr sz="2000" kern="1200" baseline="-25000">
        <a:solidFill>
          <a:schemeClr val="tx1"/>
        </a:solidFill>
        <a:latin typeface="Arial" charset="0"/>
        <a:ea typeface="+mn-ea"/>
        <a:cs typeface="Arial" charset="0"/>
      </a:defRPr>
    </a:lvl1pPr>
    <a:lvl2pPr marL="457200" algn="l" rtl="0" fontAlgn="base">
      <a:spcBef>
        <a:spcPct val="0"/>
      </a:spcBef>
      <a:spcAft>
        <a:spcPct val="0"/>
      </a:spcAft>
      <a:defRPr sz="2000" kern="1200" baseline="-25000">
        <a:solidFill>
          <a:schemeClr val="tx1"/>
        </a:solidFill>
        <a:latin typeface="Arial" charset="0"/>
        <a:ea typeface="+mn-ea"/>
        <a:cs typeface="Arial" charset="0"/>
      </a:defRPr>
    </a:lvl2pPr>
    <a:lvl3pPr marL="914400" algn="l" rtl="0" fontAlgn="base">
      <a:spcBef>
        <a:spcPct val="0"/>
      </a:spcBef>
      <a:spcAft>
        <a:spcPct val="0"/>
      </a:spcAft>
      <a:defRPr sz="2000" kern="1200" baseline="-25000">
        <a:solidFill>
          <a:schemeClr val="tx1"/>
        </a:solidFill>
        <a:latin typeface="Arial" charset="0"/>
        <a:ea typeface="+mn-ea"/>
        <a:cs typeface="Arial" charset="0"/>
      </a:defRPr>
    </a:lvl3pPr>
    <a:lvl4pPr marL="1371600" algn="l" rtl="0" fontAlgn="base">
      <a:spcBef>
        <a:spcPct val="0"/>
      </a:spcBef>
      <a:spcAft>
        <a:spcPct val="0"/>
      </a:spcAft>
      <a:defRPr sz="2000" kern="1200" baseline="-25000">
        <a:solidFill>
          <a:schemeClr val="tx1"/>
        </a:solidFill>
        <a:latin typeface="Arial" charset="0"/>
        <a:ea typeface="+mn-ea"/>
        <a:cs typeface="Arial" charset="0"/>
      </a:defRPr>
    </a:lvl4pPr>
    <a:lvl5pPr marL="1828800" algn="l" rtl="0" fontAlgn="base">
      <a:spcBef>
        <a:spcPct val="0"/>
      </a:spcBef>
      <a:spcAft>
        <a:spcPct val="0"/>
      </a:spcAft>
      <a:defRPr sz="2000" kern="1200" baseline="-25000">
        <a:solidFill>
          <a:schemeClr val="tx1"/>
        </a:solidFill>
        <a:latin typeface="Arial" charset="0"/>
        <a:ea typeface="+mn-ea"/>
        <a:cs typeface="Arial" charset="0"/>
      </a:defRPr>
    </a:lvl5pPr>
    <a:lvl6pPr marL="2286000" algn="l" defTabSz="914400" rtl="0" eaLnBrk="1" latinLnBrk="0" hangingPunct="1">
      <a:defRPr sz="2000" kern="1200" baseline="-25000">
        <a:solidFill>
          <a:schemeClr val="tx1"/>
        </a:solidFill>
        <a:latin typeface="Arial" charset="0"/>
        <a:ea typeface="+mn-ea"/>
        <a:cs typeface="Arial" charset="0"/>
      </a:defRPr>
    </a:lvl6pPr>
    <a:lvl7pPr marL="2743200" algn="l" defTabSz="914400" rtl="0" eaLnBrk="1" latinLnBrk="0" hangingPunct="1">
      <a:defRPr sz="2000" kern="1200" baseline="-25000">
        <a:solidFill>
          <a:schemeClr val="tx1"/>
        </a:solidFill>
        <a:latin typeface="Arial" charset="0"/>
        <a:ea typeface="+mn-ea"/>
        <a:cs typeface="Arial" charset="0"/>
      </a:defRPr>
    </a:lvl7pPr>
    <a:lvl8pPr marL="3200400" algn="l" defTabSz="914400" rtl="0" eaLnBrk="1" latinLnBrk="0" hangingPunct="1">
      <a:defRPr sz="2000" kern="1200" baseline="-25000">
        <a:solidFill>
          <a:schemeClr val="tx1"/>
        </a:solidFill>
        <a:latin typeface="Arial" charset="0"/>
        <a:ea typeface="+mn-ea"/>
        <a:cs typeface="Arial" charset="0"/>
      </a:defRPr>
    </a:lvl8pPr>
    <a:lvl9pPr marL="3657600" algn="l" defTabSz="914400" rtl="0" eaLnBrk="1" latinLnBrk="0" hangingPunct="1">
      <a:defRPr sz="2000" kern="1200" baseline="-250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442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737" autoAdjust="0"/>
  </p:normalViewPr>
  <p:slideViewPr>
    <p:cSldViewPr>
      <p:cViewPr>
        <p:scale>
          <a:sx n="75" d="100"/>
          <a:sy n="75" d="100"/>
        </p:scale>
        <p:origin x="-394" y="1032"/>
      </p:cViewPr>
      <p:guideLst>
        <p:guide orient="horz" pos="2448"/>
        <p:guide pos="316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ln/>
        </p:spPr>
        <p:txBody>
          <a:bodyPr/>
          <a:lstStyle>
            <a:lvl1pPr>
              <a:defRPr/>
            </a:lvl1pPr>
          </a:lstStyle>
          <a:p>
            <a:pPr>
              <a:defRPr/>
            </a:pPr>
            <a:fld id="{EFC0A650-803E-4052-B208-684B5050B932}" type="datetimeFigureOut">
              <a:rPr lang="en-US"/>
              <a:pPr>
                <a:defRPr/>
              </a:pPr>
              <a:t>1/14/2017</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5BDD629D-9A51-4B42-8C96-63218ED4D50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ln/>
        </p:spPr>
        <p:txBody>
          <a:bodyPr/>
          <a:lstStyle>
            <a:lvl1pPr>
              <a:defRPr/>
            </a:lvl1pPr>
          </a:lstStyle>
          <a:p>
            <a:pPr>
              <a:defRPr/>
            </a:pPr>
            <a:fld id="{13B83DBE-2F6B-43F4-A2BF-E62F391F29D6}" type="datetimeFigureOut">
              <a:rPr lang="en-US"/>
              <a:pPr>
                <a:defRPr/>
              </a:pPr>
              <a:t>1/14/2017</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A0A81316-421F-470C-BE07-B9060C52699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ln/>
        </p:spPr>
        <p:txBody>
          <a:bodyPr/>
          <a:lstStyle>
            <a:lvl1pPr>
              <a:defRPr/>
            </a:lvl1pPr>
          </a:lstStyle>
          <a:p>
            <a:pPr>
              <a:defRPr/>
            </a:pPr>
            <a:fld id="{82787016-C745-4CC7-9605-B5111C845C84}" type="datetimeFigureOut">
              <a:rPr lang="en-US"/>
              <a:pPr>
                <a:defRPr/>
              </a:pPr>
              <a:t>1/14/2017</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32A166FB-DCE7-4BEE-A4BC-B3CA65448D0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ln/>
        </p:spPr>
        <p:txBody>
          <a:bodyPr/>
          <a:lstStyle>
            <a:lvl1pPr>
              <a:defRPr/>
            </a:lvl1pPr>
          </a:lstStyle>
          <a:p>
            <a:pPr>
              <a:defRPr/>
            </a:pPr>
            <a:fld id="{87754342-142E-4DAC-848A-9645297C0F18}" type="datetimeFigureOut">
              <a:rPr lang="en-US"/>
              <a:pPr>
                <a:defRPr/>
              </a:pPr>
              <a:t>1/14/2017</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D6310614-D501-4077-A651-C7D3853EDF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091BF1FB-B4D4-4EB9-B2A7-149317827AC0}" type="datetimeFigureOut">
              <a:rPr lang="en-US"/>
              <a:pPr>
                <a:defRPr/>
              </a:pPr>
              <a:t>1/14/2017</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4F7E9908-60D3-4E17-B123-E9D17CC535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ln/>
        </p:spPr>
        <p:txBody>
          <a:bodyPr/>
          <a:lstStyle>
            <a:lvl1pPr>
              <a:defRPr/>
            </a:lvl1pPr>
          </a:lstStyle>
          <a:p>
            <a:pPr>
              <a:defRPr/>
            </a:pPr>
            <a:fld id="{DE88E591-512B-45A4-9221-1795CA27DEC8}" type="datetimeFigureOut">
              <a:rPr lang="en-US"/>
              <a:pPr>
                <a:defRPr/>
              </a:pPr>
              <a:t>1/14/2017</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439F14F8-47A8-4C47-B5FB-109C41E7948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ln/>
        </p:spPr>
        <p:txBody>
          <a:bodyPr/>
          <a:lstStyle>
            <a:lvl1pPr>
              <a:defRPr/>
            </a:lvl1pPr>
          </a:lstStyle>
          <a:p>
            <a:pPr>
              <a:defRPr/>
            </a:pPr>
            <a:fld id="{10B040C6-C11C-486E-82C2-8277555E4BDA}" type="datetimeFigureOut">
              <a:rPr lang="en-US"/>
              <a:pPr>
                <a:defRPr/>
              </a:pPr>
              <a:t>1/14/2017</a:t>
            </a:fld>
            <a:endParaRPr lang="en-US"/>
          </a:p>
        </p:txBody>
      </p:sp>
      <p:sp>
        <p:nvSpPr>
          <p:cNvPr id="8" name="Footer Placeholder 4"/>
          <p:cNvSpPr>
            <a:spLocks noGrp="1"/>
          </p:cNvSpPr>
          <p:nvPr>
            <p:ph type="ftr" sz="quarter" idx="11"/>
          </p:nvPr>
        </p:nvSpPr>
        <p:spPr>
          <a:ln/>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4D1A267A-DD04-47A2-A52C-F8DE576EE8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ln/>
        </p:spPr>
        <p:txBody>
          <a:bodyPr/>
          <a:lstStyle>
            <a:lvl1pPr>
              <a:defRPr/>
            </a:lvl1pPr>
          </a:lstStyle>
          <a:p>
            <a:pPr>
              <a:defRPr/>
            </a:pPr>
            <a:fld id="{EF5EC0A8-BB33-453E-B38A-59BA988AE542}" type="datetimeFigureOut">
              <a:rPr lang="en-US"/>
              <a:pPr>
                <a:defRPr/>
              </a:pPr>
              <a:t>1/14/2017</a:t>
            </a:fld>
            <a:endParaRPr lang="en-US"/>
          </a:p>
        </p:txBody>
      </p:sp>
      <p:sp>
        <p:nvSpPr>
          <p:cNvPr id="4" name="Footer Placeholder 4"/>
          <p:cNvSpPr>
            <a:spLocks noGrp="1"/>
          </p:cNvSpPr>
          <p:nvPr>
            <p:ph type="ftr" sz="quarter" idx="11"/>
          </p:nvPr>
        </p:nvSpPr>
        <p:spPr>
          <a:ln/>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6AC613B8-A2EC-43B8-A6CD-52CEE4A15A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FDC7CFEA-F8E9-43CD-8633-A9DFC746D74B}" type="datetimeFigureOut">
              <a:rPr lang="en-US"/>
              <a:pPr>
                <a:defRPr/>
              </a:pPr>
              <a:t>1/14/2017</a:t>
            </a:fld>
            <a:endParaRPr lang="en-US"/>
          </a:p>
        </p:txBody>
      </p:sp>
      <p:sp>
        <p:nvSpPr>
          <p:cNvPr id="3" name="Footer Placeholder 4"/>
          <p:cNvSpPr>
            <a:spLocks noGrp="1"/>
          </p:cNvSpPr>
          <p:nvPr>
            <p:ph type="ftr" sz="quarter" idx="11"/>
          </p:nvPr>
        </p:nvSpPr>
        <p:spPr>
          <a:ln/>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163B5BA1-DEA5-431C-B916-9B2B7991B3F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52463720-45F7-4756-839B-D914F547D014}" type="datetimeFigureOut">
              <a:rPr lang="en-US"/>
              <a:pPr>
                <a:defRPr/>
              </a:pPr>
              <a:t>1/14/2017</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D0E2B59B-5C9B-4B7C-9306-5B25C870637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4575B9DA-4BBA-4808-AFB1-29EAB1B0DFB9}" type="datetimeFigureOut">
              <a:rPr lang="en-US"/>
              <a:pPr>
                <a:defRPr/>
              </a:pPr>
              <a:t>1/14/2017</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3536E1F8-413E-4A31-9796-FF3B3FA13F9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3238" y="311150"/>
            <a:ext cx="9051925" cy="1295400"/>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3238" y="1812925"/>
            <a:ext cx="9051925" cy="5130800"/>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bwMode="auto">
          <a:xfrm>
            <a:off x="503238" y="7204075"/>
            <a:ext cx="2346325" cy="414338"/>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lvl1pPr>
              <a:defRPr sz="1300" baseline="0">
                <a:solidFill>
                  <a:srgbClr val="898989"/>
                </a:solidFill>
                <a:latin typeface="Calibri" pitchFamily="34" charset="0"/>
              </a:defRPr>
            </a:lvl1pPr>
          </a:lstStyle>
          <a:p>
            <a:pPr>
              <a:defRPr/>
            </a:pPr>
            <a:fld id="{86459786-0CE6-42DC-95CF-8224D99BAA1F}" type="datetimeFigureOut">
              <a:rPr lang="en-US"/>
              <a:pPr>
                <a:defRPr/>
              </a:pPr>
              <a:t>1/14/2017</a:t>
            </a:fld>
            <a:endParaRPr lang="en-US"/>
          </a:p>
        </p:txBody>
      </p:sp>
      <p:sp>
        <p:nvSpPr>
          <p:cNvPr id="5" name="Footer Placeholder 4"/>
          <p:cNvSpPr>
            <a:spLocks noGrp="1"/>
          </p:cNvSpPr>
          <p:nvPr>
            <p:ph type="ftr" sz="quarter" idx="3"/>
          </p:nvPr>
        </p:nvSpPr>
        <p:spPr bwMode="auto">
          <a:xfrm>
            <a:off x="3436938" y="7204075"/>
            <a:ext cx="3184525" cy="414338"/>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lvl1pPr algn="ctr">
              <a:defRPr sz="1300" baseline="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bwMode="auto">
          <a:xfrm>
            <a:off x="7208838" y="7204075"/>
            <a:ext cx="2346325" cy="414338"/>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lvl1pPr algn="r">
              <a:defRPr sz="1300" baseline="0">
                <a:solidFill>
                  <a:srgbClr val="898989"/>
                </a:solidFill>
                <a:latin typeface="Calibri" pitchFamily="34" charset="0"/>
              </a:defRPr>
            </a:lvl1pPr>
          </a:lstStyle>
          <a:p>
            <a:pPr>
              <a:defRPr/>
            </a:pPr>
            <a:fld id="{7C5C54E8-DDB9-4386-8D4F-FD88292CBD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19175" rtl="0" eaLnBrk="0" fontAlgn="base" hangingPunct="0">
        <a:spcBef>
          <a:spcPct val="0"/>
        </a:spcBef>
        <a:spcAft>
          <a:spcPct val="0"/>
        </a:spcAft>
        <a:defRPr sz="4900" kern="1200">
          <a:solidFill>
            <a:schemeClr val="tx1"/>
          </a:solidFill>
          <a:latin typeface="+mj-lt"/>
          <a:ea typeface="+mj-ea"/>
          <a:cs typeface="+mj-cs"/>
        </a:defRPr>
      </a:lvl1pPr>
      <a:lvl2pPr algn="ctr" defTabSz="1019175" rtl="0" eaLnBrk="0" fontAlgn="base" hangingPunct="0">
        <a:spcBef>
          <a:spcPct val="0"/>
        </a:spcBef>
        <a:spcAft>
          <a:spcPct val="0"/>
        </a:spcAft>
        <a:defRPr sz="4900">
          <a:solidFill>
            <a:schemeClr val="tx1"/>
          </a:solidFill>
          <a:latin typeface="Calibri" pitchFamily="34" charset="0"/>
        </a:defRPr>
      </a:lvl2pPr>
      <a:lvl3pPr algn="ctr" defTabSz="1019175" rtl="0" eaLnBrk="0" fontAlgn="base" hangingPunct="0">
        <a:spcBef>
          <a:spcPct val="0"/>
        </a:spcBef>
        <a:spcAft>
          <a:spcPct val="0"/>
        </a:spcAft>
        <a:defRPr sz="4900">
          <a:solidFill>
            <a:schemeClr val="tx1"/>
          </a:solidFill>
          <a:latin typeface="Calibri" pitchFamily="34" charset="0"/>
        </a:defRPr>
      </a:lvl3pPr>
      <a:lvl4pPr algn="ctr" defTabSz="1019175" rtl="0" eaLnBrk="0" fontAlgn="base" hangingPunct="0">
        <a:spcBef>
          <a:spcPct val="0"/>
        </a:spcBef>
        <a:spcAft>
          <a:spcPct val="0"/>
        </a:spcAft>
        <a:defRPr sz="4900">
          <a:solidFill>
            <a:schemeClr val="tx1"/>
          </a:solidFill>
          <a:latin typeface="Calibri" pitchFamily="34" charset="0"/>
        </a:defRPr>
      </a:lvl4pPr>
      <a:lvl5pPr algn="ctr" defTabSz="1019175" rtl="0" eaLnBrk="0" fontAlgn="base" hangingPunct="0">
        <a:spcBef>
          <a:spcPct val="0"/>
        </a:spcBef>
        <a:spcAft>
          <a:spcPct val="0"/>
        </a:spcAft>
        <a:defRPr sz="4900">
          <a:solidFill>
            <a:schemeClr val="tx1"/>
          </a:solidFill>
          <a:latin typeface="Calibri" pitchFamily="34" charset="0"/>
        </a:defRPr>
      </a:lvl5pPr>
      <a:lvl6pPr marL="457200" algn="ctr" defTabSz="1019175" rtl="0" fontAlgn="base">
        <a:spcBef>
          <a:spcPct val="0"/>
        </a:spcBef>
        <a:spcAft>
          <a:spcPct val="0"/>
        </a:spcAft>
        <a:defRPr sz="4900">
          <a:solidFill>
            <a:schemeClr val="tx1"/>
          </a:solidFill>
          <a:latin typeface="Calibri" pitchFamily="34" charset="0"/>
        </a:defRPr>
      </a:lvl6pPr>
      <a:lvl7pPr marL="914400" algn="ctr" defTabSz="1019175" rtl="0" fontAlgn="base">
        <a:spcBef>
          <a:spcPct val="0"/>
        </a:spcBef>
        <a:spcAft>
          <a:spcPct val="0"/>
        </a:spcAft>
        <a:defRPr sz="4900">
          <a:solidFill>
            <a:schemeClr val="tx1"/>
          </a:solidFill>
          <a:latin typeface="Calibri" pitchFamily="34" charset="0"/>
        </a:defRPr>
      </a:lvl7pPr>
      <a:lvl8pPr marL="1371600" algn="ctr" defTabSz="1019175" rtl="0" fontAlgn="base">
        <a:spcBef>
          <a:spcPct val="0"/>
        </a:spcBef>
        <a:spcAft>
          <a:spcPct val="0"/>
        </a:spcAft>
        <a:defRPr sz="4900">
          <a:solidFill>
            <a:schemeClr val="tx1"/>
          </a:solidFill>
          <a:latin typeface="Calibri" pitchFamily="34" charset="0"/>
        </a:defRPr>
      </a:lvl8pPr>
      <a:lvl9pPr marL="1828800" algn="ctr" defTabSz="1019175" rtl="0" fontAlgn="base">
        <a:spcBef>
          <a:spcPct val="0"/>
        </a:spcBef>
        <a:spcAft>
          <a:spcPct val="0"/>
        </a:spcAft>
        <a:defRPr sz="4900">
          <a:solidFill>
            <a:schemeClr val="tx1"/>
          </a:solidFill>
          <a:latin typeface="Calibri" pitchFamily="34" charset="0"/>
        </a:defRPr>
      </a:lvl9pPr>
    </p:titleStyle>
    <p:bodyStyle>
      <a:lvl1pPr marL="382588" indent="-382588" algn="l" defTabSz="1019175"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27088" indent="-317500" algn="l" defTabSz="1019175" rtl="0" eaLnBrk="0" fontAlgn="base" hangingPunct="0">
        <a:spcBef>
          <a:spcPct val="20000"/>
        </a:spcBef>
        <a:spcAft>
          <a:spcPct val="0"/>
        </a:spcAft>
        <a:buFont typeface="Arial" charset="0"/>
        <a:buChar char="–"/>
        <a:defRPr sz="3100" kern="1200">
          <a:solidFill>
            <a:schemeClr val="tx1"/>
          </a:solidFill>
          <a:latin typeface="+mn-lt"/>
          <a:ea typeface="+mn-ea"/>
          <a:cs typeface="+mn-cs"/>
        </a:defRPr>
      </a:lvl2pPr>
      <a:lvl3pPr marL="1273175" indent="-254000" algn="l" defTabSz="1019175"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782763" indent="-254000" algn="l" defTabSz="1019175"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292350" indent="-254000" algn="l" defTabSz="1019175"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hyperlink" Target="http://www.rotary7750.org/directory"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rotary7750.org/" TargetMode="External"/><Relationship Id="rId5" Type="http://schemas.openxmlformats.org/officeDocument/2006/relationships/image" Target="../media/image4.jpeg"/><Relationship Id="rId10" Type="http://schemas.openxmlformats.org/officeDocument/2006/relationships/hyperlink" Target="http://www.rotary.org/myrotary" TargetMode="External"/><Relationship Id="rId4" Type="http://schemas.openxmlformats.org/officeDocument/2006/relationships/image" Target="../media/image3.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elcerritorotary.org/ec-wp/wp-content/uploads/2013/07/wh-286-rgb.jpg"/>
          <p:cNvPicPr>
            <a:picLocks noChangeAspect="1" noChangeArrowheads="1"/>
          </p:cNvPicPr>
          <p:nvPr/>
        </p:nvPicPr>
        <p:blipFill>
          <a:blip r:embed="rId2">
            <a:duotone>
              <a:schemeClr val="accent1">
                <a:shade val="45000"/>
                <a:satMod val="135000"/>
              </a:schemeClr>
              <a:prstClr val="white"/>
            </a:duotone>
            <a:extLst>
              <a:ext uri="{BEBA8EAE-BF5A-486C-A8C5-ECC9F3942E4B}"/>
              <a:ext uri="{28A0092B-C50C-407E-A947-70E740481C1C}"/>
            </a:extLst>
          </a:blip>
          <a:srcRect/>
          <a:stretch>
            <a:fillRect/>
          </a:stretch>
        </p:blipFill>
        <p:spPr bwMode="auto">
          <a:xfrm>
            <a:off x="2369766" y="1075196"/>
            <a:ext cx="5867876" cy="6045095"/>
          </a:xfrm>
          <a:prstGeom prst="rect">
            <a:avLst/>
          </a:prstGeom>
          <a:extLst>
            <a:ext uri="{909E8E84-426E-40DD-AFC4-6F175D3DCCD1}"/>
          </a:extLst>
        </p:spPr>
      </p:pic>
      <p:sp>
        <p:nvSpPr>
          <p:cNvPr id="13314" name="TextBox 3"/>
          <p:cNvSpPr txBox="1">
            <a:spLocks noChangeArrowheads="1"/>
          </p:cNvSpPr>
          <p:nvPr/>
        </p:nvSpPr>
        <p:spPr bwMode="auto">
          <a:xfrm>
            <a:off x="533400" y="1066800"/>
            <a:ext cx="9274175" cy="774700"/>
          </a:xfrm>
          <a:prstGeom prst="rect">
            <a:avLst/>
          </a:prstGeom>
          <a:noFill/>
          <a:ln w="9525">
            <a:noFill/>
            <a:miter lim="800000"/>
            <a:headEnd/>
            <a:tailEnd/>
          </a:ln>
        </p:spPr>
        <p:txBody>
          <a:bodyPr lIns="101882" tIns="50941" rIns="101882" bIns="50941">
            <a:spAutoFit/>
          </a:bodyPr>
          <a:lstStyle/>
          <a:p>
            <a:pPr defTabSz="1019175"/>
            <a:r>
              <a:rPr lang="en-US" sz="1100" b="1" baseline="0">
                <a:latin typeface="Calibri" pitchFamily="34" charset="0"/>
              </a:rPr>
              <a:t>Welcome to the Rotary Club of Greenville new member scavenger hunt!  Although not mandatory for your admittance to the club, we hope you will find this activity interesting and fun as you navigate Rotary to become more knowledgeable about Rotary and its service to mankind.  Completion of the hunt will expand your knowledge about the opportunities of Rotary service and the organization of Rotary International, the district, and the club.  The club membership chair will act as your guide throughout this process; however, any club member will be happy to help you as well.</a:t>
            </a:r>
          </a:p>
        </p:txBody>
      </p:sp>
      <p:pic>
        <p:nvPicPr>
          <p:cNvPr id="13315" name="Picture 10" descr="http://upload.wikimedia.org/wikipedia/en/thumb/8/8a/Rotary_int_logo.png/250px-Rotary_int_logo.png"/>
          <p:cNvPicPr>
            <a:picLocks noChangeArrowheads="1"/>
          </p:cNvPicPr>
          <p:nvPr/>
        </p:nvPicPr>
        <p:blipFill>
          <a:blip r:embed="rId3"/>
          <a:srcRect/>
          <a:stretch>
            <a:fillRect/>
          </a:stretch>
        </p:blipFill>
        <p:spPr bwMode="auto">
          <a:xfrm>
            <a:off x="7467600" y="228600"/>
            <a:ext cx="2157413" cy="846138"/>
          </a:xfrm>
          <a:prstGeom prst="rect">
            <a:avLst/>
          </a:prstGeom>
          <a:noFill/>
          <a:ln w="9525">
            <a:noFill/>
            <a:miter lim="800000"/>
            <a:headEnd/>
            <a:tailEnd/>
          </a:ln>
        </p:spPr>
      </p:pic>
      <p:sp>
        <p:nvSpPr>
          <p:cNvPr id="13316" name="TextBox 4"/>
          <p:cNvSpPr txBox="1">
            <a:spLocks noChangeArrowheads="1"/>
          </p:cNvSpPr>
          <p:nvPr/>
        </p:nvSpPr>
        <p:spPr bwMode="auto">
          <a:xfrm>
            <a:off x="6248400" y="822325"/>
            <a:ext cx="2552700" cy="314325"/>
          </a:xfrm>
          <a:prstGeom prst="rect">
            <a:avLst/>
          </a:prstGeom>
          <a:noFill/>
          <a:ln w="9525">
            <a:noFill/>
            <a:miter lim="800000"/>
            <a:headEnd/>
            <a:tailEnd/>
          </a:ln>
        </p:spPr>
        <p:txBody>
          <a:bodyPr lIns="101882" tIns="50941" rIns="101882" bIns="50941">
            <a:spAutoFit/>
          </a:bodyPr>
          <a:lstStyle/>
          <a:p>
            <a:pPr algn="r" defTabSz="1019175"/>
            <a:r>
              <a:rPr lang="en-US" sz="1400" b="1" baseline="0">
                <a:solidFill>
                  <a:schemeClr val="tx2"/>
                </a:solidFill>
                <a:latin typeface="Frutiger LT Std 45 Light" pitchFamily="34" charset="0"/>
              </a:rPr>
              <a:t>Club of Greenville</a:t>
            </a:r>
          </a:p>
        </p:txBody>
      </p:sp>
      <p:sp>
        <p:nvSpPr>
          <p:cNvPr id="6" name="Wave 5"/>
          <p:cNvSpPr>
            <a:spLocks noChangeArrowheads="1"/>
          </p:cNvSpPr>
          <p:nvPr/>
        </p:nvSpPr>
        <p:spPr bwMode="auto">
          <a:xfrm>
            <a:off x="838200" y="296863"/>
            <a:ext cx="2849563" cy="617537"/>
          </a:xfrm>
          <a:prstGeom prst="wave">
            <a:avLst>
              <a:gd name="adj1" fmla="val 12500"/>
              <a:gd name="adj2" fmla="val 0"/>
            </a:avLst>
          </a:prstGeom>
          <a:solidFill>
            <a:schemeClr val="accent1"/>
          </a:solidFill>
          <a:ln w="25400" algn="ctr">
            <a:solidFill>
              <a:srgbClr val="385D8A"/>
            </a:solidFill>
            <a:round/>
            <a:headEnd/>
            <a:tailEnd/>
          </a:ln>
        </p:spPr>
        <p:txBody>
          <a:bodyPr lIns="101882" tIns="50941" rIns="101882" bIns="50941" anchor="ctr"/>
          <a:lstStyle/>
          <a:p>
            <a:pPr algn="ctr" defTabSz="1019175">
              <a:defRPr/>
            </a:pPr>
            <a:r>
              <a:rPr lang="en-US" b="1" baseline="0">
                <a:solidFill>
                  <a:srgbClr val="F2F2F2"/>
                </a:solidFill>
                <a:effectLst>
                  <a:outerShdw blurRad="38100" dist="38100" dir="2700000" algn="tl">
                    <a:srgbClr val="000000"/>
                  </a:outerShdw>
                </a:effectLst>
                <a:latin typeface="Calibri" pitchFamily="34" charset="0"/>
              </a:rPr>
              <a:t>Scavenger Hunt</a:t>
            </a:r>
          </a:p>
        </p:txBody>
      </p:sp>
      <p:sp>
        <p:nvSpPr>
          <p:cNvPr id="13318" name="TextBox 7"/>
          <p:cNvSpPr txBox="1">
            <a:spLocks noChangeArrowheads="1"/>
          </p:cNvSpPr>
          <p:nvPr/>
        </p:nvSpPr>
        <p:spPr bwMode="auto">
          <a:xfrm>
            <a:off x="1760538" y="2062163"/>
            <a:ext cx="1257300" cy="1130300"/>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1. Read &amp; keep for reference the article “Connect for Good” (formerly “Rotary Basics)</a:t>
            </a:r>
          </a:p>
        </p:txBody>
      </p:sp>
      <p:sp>
        <p:nvSpPr>
          <p:cNvPr id="13319" name="Right Arrow 8"/>
          <p:cNvSpPr>
            <a:spLocks noChangeArrowheads="1"/>
          </p:cNvSpPr>
          <p:nvPr/>
        </p:nvSpPr>
        <p:spPr bwMode="auto">
          <a:xfrm>
            <a:off x="650875" y="2062163"/>
            <a:ext cx="1006475" cy="604837"/>
          </a:xfrm>
          <a:prstGeom prst="rightArrow">
            <a:avLst>
              <a:gd name="adj1" fmla="val 50000"/>
              <a:gd name="adj2" fmla="val 43912"/>
            </a:avLst>
          </a:prstGeom>
          <a:solidFill>
            <a:srgbClr val="376092"/>
          </a:solidFill>
          <a:ln w="25400" cap="rnd" algn="ctr">
            <a:solidFill>
              <a:srgbClr val="D9D9D9"/>
            </a:solidFill>
            <a:miter lim="800000"/>
            <a:headEnd/>
            <a:tailEnd/>
          </a:ln>
        </p:spPr>
        <p:txBody>
          <a:bodyPr lIns="101882" tIns="50941" rIns="101882" bIns="50941" anchor="ctr"/>
          <a:lstStyle/>
          <a:p>
            <a:pPr algn="ctr" defTabSz="1019175"/>
            <a:r>
              <a:rPr lang="en-US" sz="1100" b="1" baseline="0">
                <a:solidFill>
                  <a:srgbClr val="FFFFFF"/>
                </a:solidFill>
                <a:latin typeface="Calibri" pitchFamily="34" charset="0"/>
              </a:rPr>
              <a:t>Begin Here</a:t>
            </a:r>
          </a:p>
        </p:txBody>
      </p:sp>
      <p:sp>
        <p:nvSpPr>
          <p:cNvPr id="13320" name="Right Arrow 2"/>
          <p:cNvSpPr>
            <a:spLocks noChangeArrowheads="1"/>
          </p:cNvSpPr>
          <p:nvPr/>
        </p:nvSpPr>
        <p:spPr bwMode="auto">
          <a:xfrm>
            <a:off x="3101975" y="2284413"/>
            <a:ext cx="976313" cy="187325"/>
          </a:xfrm>
          <a:prstGeom prst="rightArrow">
            <a:avLst>
              <a:gd name="adj1" fmla="val 50000"/>
              <a:gd name="adj2" fmla="val 48692"/>
            </a:avLst>
          </a:prstGeom>
          <a:solidFill>
            <a:schemeClr val="accent1"/>
          </a:solidFill>
          <a:ln w="25400" algn="ctr">
            <a:solidFill>
              <a:srgbClr val="385D8A"/>
            </a:solidFill>
            <a:miter lim="800000"/>
            <a:headEnd/>
            <a:tailEnd/>
          </a:ln>
        </p:spPr>
        <p:txBody>
          <a:bodyPr lIns="101882" tIns="50941" rIns="101882" bIns="50941" anchor="ctr"/>
          <a:lstStyle/>
          <a:p>
            <a:pPr algn="ctr" defTabSz="1019175"/>
            <a:endParaRPr lang="en-US" baseline="0">
              <a:solidFill>
                <a:srgbClr val="FFFFFF"/>
              </a:solidFill>
              <a:latin typeface="Calibri" pitchFamily="34" charset="0"/>
            </a:endParaRPr>
          </a:p>
        </p:txBody>
      </p:sp>
      <p:sp>
        <p:nvSpPr>
          <p:cNvPr id="13321" name="TextBox 6"/>
          <p:cNvSpPr txBox="1">
            <a:spLocks noChangeArrowheads="1"/>
          </p:cNvSpPr>
          <p:nvPr/>
        </p:nvSpPr>
        <p:spPr bwMode="auto">
          <a:xfrm>
            <a:off x="4191000" y="2057400"/>
            <a:ext cx="1490663" cy="1346200"/>
          </a:xfrm>
          <a:prstGeom prst="rect">
            <a:avLst/>
          </a:prstGeom>
          <a:solidFill>
            <a:srgbClr val="558ED5"/>
          </a:solidFill>
          <a:ln w="25400">
            <a:solidFill>
              <a:srgbClr val="BF442F"/>
            </a:solidFill>
            <a:miter lim="800000"/>
            <a:headEnd/>
            <a:tailEnd/>
          </a:ln>
        </p:spPr>
        <p:txBody>
          <a:bodyPr lIns="101882" tIns="50941" rIns="101882" bIns="50941">
            <a:spAutoFit/>
          </a:bodyPr>
          <a:lstStyle/>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p:txBody>
      </p:sp>
      <p:sp>
        <p:nvSpPr>
          <p:cNvPr id="13322" name="TextBox 9"/>
          <p:cNvSpPr txBox="1">
            <a:spLocks noChangeArrowheads="1"/>
          </p:cNvSpPr>
          <p:nvPr/>
        </p:nvSpPr>
        <p:spPr bwMode="auto">
          <a:xfrm>
            <a:off x="4343400" y="2895600"/>
            <a:ext cx="1173163" cy="454025"/>
          </a:xfrm>
          <a:prstGeom prst="rect">
            <a:avLst/>
          </a:prstGeom>
          <a:solidFill>
            <a:srgbClr val="FCD5B5"/>
          </a:solidFill>
          <a:ln w="15875">
            <a:solidFill>
              <a:srgbClr val="C00000"/>
            </a:solidFill>
            <a:miter lim="800000"/>
            <a:headEnd/>
            <a:tailEnd/>
          </a:ln>
        </p:spPr>
        <p:txBody>
          <a:bodyPr lIns="101882" tIns="50941" rIns="101882" bIns="50941">
            <a:spAutoFit/>
          </a:bodyPr>
          <a:lstStyle/>
          <a:p>
            <a:pPr marL="160338" indent="-160338" defTabSz="1019175"/>
            <a:r>
              <a:rPr lang="en-US" sz="1100" b="1" baseline="0">
                <a:latin typeface="Calibri" pitchFamily="34" charset="0"/>
              </a:rPr>
              <a:t>2.  Join a club committee</a:t>
            </a:r>
          </a:p>
        </p:txBody>
      </p:sp>
      <p:pic>
        <p:nvPicPr>
          <p:cNvPr id="13323" name="Picture 2" descr="http://3.bp.blogspot.com/-x6VNVwjzIOU/UDpJXzO_UuI/AAAAAAAAA1I/RuHnwaCzA2E/s1600/meeting.jpg"/>
          <p:cNvPicPr>
            <a:picLocks noChangeAspect="1" noChangeArrowheads="1"/>
          </p:cNvPicPr>
          <p:nvPr/>
        </p:nvPicPr>
        <p:blipFill>
          <a:blip r:embed="rId4"/>
          <a:srcRect/>
          <a:stretch>
            <a:fillRect/>
          </a:stretch>
        </p:blipFill>
        <p:spPr bwMode="auto">
          <a:xfrm>
            <a:off x="4419600" y="2133600"/>
            <a:ext cx="1081088" cy="676275"/>
          </a:xfrm>
          <a:prstGeom prst="rect">
            <a:avLst/>
          </a:prstGeom>
          <a:noFill/>
          <a:ln w="9525">
            <a:noFill/>
            <a:miter lim="800000"/>
            <a:headEnd/>
            <a:tailEnd/>
          </a:ln>
        </p:spPr>
      </p:pic>
      <p:sp>
        <p:nvSpPr>
          <p:cNvPr id="13324" name="Right Arrow 13"/>
          <p:cNvSpPr>
            <a:spLocks noChangeArrowheads="1"/>
          </p:cNvSpPr>
          <p:nvPr/>
        </p:nvSpPr>
        <p:spPr bwMode="auto">
          <a:xfrm>
            <a:off x="5783263" y="2284413"/>
            <a:ext cx="1014412" cy="187325"/>
          </a:xfrm>
          <a:prstGeom prst="rightArrow">
            <a:avLst>
              <a:gd name="adj1" fmla="val 50000"/>
              <a:gd name="adj2" fmla="val 48662"/>
            </a:avLst>
          </a:prstGeom>
          <a:solidFill>
            <a:schemeClr val="accent1"/>
          </a:solidFill>
          <a:ln w="25400" algn="ctr">
            <a:solidFill>
              <a:srgbClr val="385D8A"/>
            </a:solidFill>
            <a:miter lim="800000"/>
            <a:headEnd/>
            <a:tailEnd/>
          </a:ln>
        </p:spPr>
        <p:txBody>
          <a:bodyPr lIns="101882" tIns="50941" rIns="101882" bIns="50941" anchor="ctr"/>
          <a:lstStyle/>
          <a:p>
            <a:pPr algn="ctr" defTabSz="1019175"/>
            <a:endParaRPr lang="en-US" baseline="0">
              <a:solidFill>
                <a:srgbClr val="FFFFFF"/>
              </a:solidFill>
              <a:latin typeface="Calibri" pitchFamily="34" charset="0"/>
            </a:endParaRPr>
          </a:p>
        </p:txBody>
      </p:sp>
      <p:sp>
        <p:nvSpPr>
          <p:cNvPr id="13325" name="TextBox 14"/>
          <p:cNvSpPr txBox="1">
            <a:spLocks noChangeArrowheads="1"/>
          </p:cNvSpPr>
          <p:nvPr/>
        </p:nvSpPr>
        <p:spPr bwMode="auto">
          <a:xfrm>
            <a:off x="6937375" y="2163763"/>
            <a:ext cx="1257300" cy="457200"/>
          </a:xfrm>
          <a:prstGeom prst="rect">
            <a:avLst/>
          </a:prstGeom>
          <a:solidFill>
            <a:srgbClr val="FCD5B5"/>
          </a:solidFill>
          <a:ln w="19050">
            <a:solidFill>
              <a:srgbClr val="F79646"/>
            </a:solidFill>
            <a:miter lim="800000"/>
            <a:headEnd/>
            <a:tailEnd/>
          </a:ln>
        </p:spPr>
        <p:txBody>
          <a:bodyPr lIns="101882" tIns="50941" rIns="101882" bIns="50941">
            <a:spAutoFit/>
          </a:bodyPr>
          <a:lstStyle/>
          <a:p>
            <a:pPr marL="320675" indent="-320675" defTabSz="1019175"/>
            <a:r>
              <a:rPr lang="en-US" sz="1100" b="1" baseline="0">
                <a:latin typeface="Calibri" pitchFamily="34" charset="0"/>
              </a:rPr>
              <a:t>3. Read the club’s      Bylaws</a:t>
            </a:r>
          </a:p>
        </p:txBody>
      </p:sp>
      <p:sp>
        <p:nvSpPr>
          <p:cNvPr id="13326" name="TextBox 18"/>
          <p:cNvSpPr txBox="1">
            <a:spLocks noChangeArrowheads="1"/>
          </p:cNvSpPr>
          <p:nvPr/>
        </p:nvSpPr>
        <p:spPr bwMode="auto">
          <a:xfrm>
            <a:off x="8382000" y="2082800"/>
            <a:ext cx="1184275" cy="1346200"/>
          </a:xfrm>
          <a:prstGeom prst="rect">
            <a:avLst/>
          </a:prstGeom>
          <a:solidFill>
            <a:srgbClr val="558ED5"/>
          </a:solidFill>
          <a:ln w="25400">
            <a:solidFill>
              <a:srgbClr val="BF442F"/>
            </a:solidFill>
            <a:miter lim="800000"/>
            <a:headEnd/>
            <a:tailEnd/>
          </a:ln>
        </p:spPr>
        <p:txBody>
          <a:bodyPr lIns="101882" tIns="50941" rIns="101882" bIns="50941">
            <a:spAutoFit/>
          </a:bodyPr>
          <a:lstStyle/>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p:txBody>
      </p:sp>
      <p:pic>
        <p:nvPicPr>
          <p:cNvPr id="13327" name="Picture 4" descr="http://www.seguin.ca/en/live/resources/By-Laws.jpg"/>
          <p:cNvPicPr>
            <a:picLocks noChangeAspect="1" noChangeArrowheads="1"/>
          </p:cNvPicPr>
          <p:nvPr/>
        </p:nvPicPr>
        <p:blipFill>
          <a:blip r:embed="rId5"/>
          <a:srcRect/>
          <a:stretch>
            <a:fillRect/>
          </a:stretch>
        </p:blipFill>
        <p:spPr bwMode="auto">
          <a:xfrm>
            <a:off x="8483600" y="2209800"/>
            <a:ext cx="960438" cy="1042988"/>
          </a:xfrm>
          <a:prstGeom prst="rect">
            <a:avLst/>
          </a:prstGeom>
          <a:noFill/>
          <a:ln w="9525">
            <a:noFill/>
            <a:miter lim="800000"/>
            <a:headEnd/>
            <a:tailEnd/>
          </a:ln>
        </p:spPr>
      </p:pic>
      <p:sp>
        <p:nvSpPr>
          <p:cNvPr id="13328" name="Right Arrow 19"/>
          <p:cNvSpPr>
            <a:spLocks noChangeArrowheads="1"/>
          </p:cNvSpPr>
          <p:nvPr/>
        </p:nvSpPr>
        <p:spPr bwMode="auto">
          <a:xfrm rot="5400000">
            <a:off x="7666038" y="3014662"/>
            <a:ext cx="788988" cy="195263"/>
          </a:xfrm>
          <a:prstGeom prst="rightArrow">
            <a:avLst>
              <a:gd name="adj1" fmla="val 50000"/>
              <a:gd name="adj2" fmla="val 51687"/>
            </a:avLst>
          </a:prstGeom>
          <a:solidFill>
            <a:schemeClr val="accent1"/>
          </a:solidFill>
          <a:ln w="25400" algn="ctr">
            <a:solidFill>
              <a:srgbClr val="385D8A"/>
            </a:solidFill>
            <a:miter lim="800000"/>
            <a:headEnd/>
            <a:tailEnd/>
          </a:ln>
        </p:spPr>
        <p:txBody>
          <a:bodyPr rot="10800000" vert="eaVert" lIns="101882" tIns="50941" rIns="101882" bIns="50941" anchor="ctr"/>
          <a:lstStyle/>
          <a:p>
            <a:pPr algn="ctr" defTabSz="1019175"/>
            <a:endParaRPr lang="en-US" baseline="0">
              <a:solidFill>
                <a:srgbClr val="FFFFFF"/>
              </a:solidFill>
              <a:latin typeface="Calibri" pitchFamily="34" charset="0"/>
            </a:endParaRPr>
          </a:p>
        </p:txBody>
      </p:sp>
      <p:sp>
        <p:nvSpPr>
          <p:cNvPr id="13329" name="TextBox 20"/>
          <p:cNvSpPr txBox="1">
            <a:spLocks noChangeArrowheads="1"/>
          </p:cNvSpPr>
          <p:nvPr/>
        </p:nvSpPr>
        <p:spPr bwMode="auto">
          <a:xfrm>
            <a:off x="4068763" y="3697288"/>
            <a:ext cx="2179637"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5. Find &amp; read the last two issues of the district newsletter (Hint: they are archived on the website)</a:t>
            </a:r>
          </a:p>
        </p:txBody>
      </p:sp>
      <p:sp>
        <p:nvSpPr>
          <p:cNvPr id="13330" name="TextBox 21"/>
          <p:cNvSpPr txBox="1">
            <a:spLocks noChangeArrowheads="1"/>
          </p:cNvSpPr>
          <p:nvPr/>
        </p:nvSpPr>
        <p:spPr bwMode="auto">
          <a:xfrm>
            <a:off x="7469188" y="3602038"/>
            <a:ext cx="2098675"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4. Explore the district website </a:t>
            </a:r>
            <a:r>
              <a:rPr lang="en-US" sz="1100" b="1" baseline="0">
                <a:latin typeface="Calibri" pitchFamily="34" charset="0"/>
                <a:hlinkClick r:id="rId6"/>
              </a:rPr>
              <a:t>www.rotary7750.org</a:t>
            </a:r>
            <a:endParaRPr lang="en-US" sz="1100" b="1" baseline="0">
              <a:latin typeface="Calibri" pitchFamily="34" charset="0"/>
            </a:endParaRPr>
          </a:p>
          <a:p>
            <a:pPr defTabSz="1019175"/>
            <a:endParaRPr lang="en-US" sz="1100" b="1" baseline="0">
              <a:latin typeface="Calibri" pitchFamily="34" charset="0"/>
            </a:endParaRPr>
          </a:p>
        </p:txBody>
      </p:sp>
      <p:sp>
        <p:nvSpPr>
          <p:cNvPr id="13331" name="Right Arrow 22"/>
          <p:cNvSpPr>
            <a:spLocks noChangeArrowheads="1"/>
          </p:cNvSpPr>
          <p:nvPr/>
        </p:nvSpPr>
        <p:spPr bwMode="auto">
          <a:xfrm rot="10800000">
            <a:off x="6337300" y="3930650"/>
            <a:ext cx="1023938" cy="187325"/>
          </a:xfrm>
          <a:prstGeom prst="rightArrow">
            <a:avLst>
              <a:gd name="adj1" fmla="val 50000"/>
              <a:gd name="adj2" fmla="val 48790"/>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sp>
        <p:nvSpPr>
          <p:cNvPr id="13332" name="TextBox 23"/>
          <p:cNvSpPr txBox="1">
            <a:spLocks noChangeArrowheads="1"/>
          </p:cNvSpPr>
          <p:nvPr/>
        </p:nvSpPr>
        <p:spPr bwMode="auto">
          <a:xfrm>
            <a:off x="4106863" y="4532313"/>
            <a:ext cx="2925762" cy="793750"/>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7. Set up your Member Profile</a:t>
            </a:r>
          </a:p>
          <a:p>
            <a:pPr defTabSz="1019175"/>
            <a:r>
              <a:rPr lang="en-US" sz="1100" b="1" baseline="0">
                <a:latin typeface="Calibri" pitchFamily="34" charset="0"/>
              </a:rPr>
              <a:t> w/your photo in DACdb*</a:t>
            </a:r>
          </a:p>
          <a:p>
            <a:pPr defTabSz="1019175"/>
            <a:r>
              <a:rPr lang="en-US" sz="1100" b="1" baseline="0">
                <a:latin typeface="Calibri" pitchFamily="34" charset="0"/>
                <a:hlinkClick r:id="rId7"/>
              </a:rPr>
              <a:t>www.rotary7750.org/directory</a:t>
            </a:r>
            <a:endParaRPr lang="en-US" sz="1100" b="1" baseline="0">
              <a:latin typeface="Calibri" pitchFamily="34" charset="0"/>
            </a:endParaRPr>
          </a:p>
          <a:p>
            <a:pPr defTabSz="1019175"/>
            <a:endParaRPr lang="en-US" sz="1100" b="1" baseline="0">
              <a:latin typeface="Calibri" pitchFamily="34" charset="0"/>
            </a:endParaRPr>
          </a:p>
        </p:txBody>
      </p:sp>
      <p:pic>
        <p:nvPicPr>
          <p:cNvPr id="13333" name="Picture 5"/>
          <p:cNvPicPr>
            <a:picLocks noChangeAspect="1" noChangeArrowheads="1"/>
          </p:cNvPicPr>
          <p:nvPr/>
        </p:nvPicPr>
        <p:blipFill>
          <a:blip r:embed="rId8"/>
          <a:srcRect/>
          <a:stretch>
            <a:fillRect/>
          </a:stretch>
        </p:blipFill>
        <p:spPr bwMode="auto">
          <a:xfrm>
            <a:off x="6267450" y="4540250"/>
            <a:ext cx="676275" cy="735013"/>
          </a:xfrm>
          <a:prstGeom prst="rect">
            <a:avLst/>
          </a:prstGeom>
          <a:noFill/>
          <a:ln w="9525">
            <a:noFill/>
            <a:miter lim="800000"/>
            <a:headEnd/>
            <a:tailEnd/>
          </a:ln>
        </p:spPr>
      </p:pic>
      <p:sp>
        <p:nvSpPr>
          <p:cNvPr id="13334" name="TextBox 25"/>
          <p:cNvSpPr txBox="1">
            <a:spLocks noChangeArrowheads="1"/>
          </p:cNvSpPr>
          <p:nvPr/>
        </p:nvSpPr>
        <p:spPr bwMode="auto">
          <a:xfrm>
            <a:off x="530225" y="4090988"/>
            <a:ext cx="2925763" cy="793750"/>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6. Find &amp; read the Rotary Foundation Reference Guide (Hint: Look on Rotary International Website)</a:t>
            </a:r>
          </a:p>
          <a:p>
            <a:pPr defTabSz="1019175"/>
            <a:r>
              <a:rPr lang="en-US" sz="1100" b="1" baseline="0">
                <a:latin typeface="Calibri" pitchFamily="34" charset="0"/>
              </a:rPr>
              <a:t>	</a:t>
            </a:r>
          </a:p>
        </p:txBody>
      </p:sp>
      <p:sp>
        <p:nvSpPr>
          <p:cNvPr id="13335" name="TextBox 34"/>
          <p:cNvSpPr txBox="1">
            <a:spLocks noChangeArrowheads="1"/>
          </p:cNvSpPr>
          <p:nvPr/>
        </p:nvSpPr>
        <p:spPr bwMode="auto">
          <a:xfrm>
            <a:off x="3687763" y="5913438"/>
            <a:ext cx="2687637" cy="457200"/>
          </a:xfrm>
          <a:prstGeom prst="rect">
            <a:avLst/>
          </a:prstGeom>
          <a:solidFill>
            <a:srgbClr val="FCD5B5"/>
          </a:solidFill>
          <a:ln w="19050">
            <a:solidFill>
              <a:srgbClr val="F79646"/>
            </a:solidFill>
            <a:miter lim="800000"/>
            <a:headEnd/>
            <a:tailEnd/>
          </a:ln>
        </p:spPr>
        <p:txBody>
          <a:bodyPr lIns="101882" tIns="50941" rIns="101882" bIns="50941">
            <a:spAutoFit/>
          </a:bodyPr>
          <a:lstStyle/>
          <a:p>
            <a:pPr marL="227013" indent="-227013" defTabSz="1019175"/>
            <a:r>
              <a:rPr lang="en-US" sz="1100" b="1" baseline="0">
                <a:latin typeface="Calibri" pitchFamily="34" charset="0"/>
              </a:rPr>
              <a:t>10. Complete the “Rotary Foundation       Basics” course in My Rotary</a:t>
            </a:r>
          </a:p>
        </p:txBody>
      </p:sp>
      <p:sp>
        <p:nvSpPr>
          <p:cNvPr id="13336" name="TextBox 26"/>
          <p:cNvSpPr txBox="1">
            <a:spLocks noChangeArrowheads="1"/>
          </p:cNvSpPr>
          <p:nvPr/>
        </p:nvSpPr>
        <p:spPr bwMode="auto">
          <a:xfrm>
            <a:off x="2389188" y="6696075"/>
            <a:ext cx="4605337"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algn="ctr" defTabSz="1019175"/>
            <a:r>
              <a:rPr lang="en-US" sz="1100" b="1" baseline="0">
                <a:latin typeface="Calibri" pitchFamily="34" charset="0"/>
              </a:rPr>
              <a:t>Want more activities to expand your Rotary experience? </a:t>
            </a:r>
          </a:p>
          <a:p>
            <a:pPr algn="ctr" defTabSz="1019175"/>
            <a:r>
              <a:rPr lang="en-US" sz="1100" b="1" baseline="0">
                <a:latin typeface="Calibri" pitchFamily="34" charset="0"/>
              </a:rPr>
              <a:t>Attend a club board meeting,</a:t>
            </a:r>
          </a:p>
          <a:p>
            <a:pPr algn="ctr" defTabSz="1019175"/>
            <a:r>
              <a:rPr lang="en-US" sz="1100" b="1" baseline="0">
                <a:latin typeface="Calibri" pitchFamily="34" charset="0"/>
              </a:rPr>
              <a:t>and when travelling, attend another Rotary club’s meeting.</a:t>
            </a:r>
          </a:p>
        </p:txBody>
      </p:sp>
      <p:sp>
        <p:nvSpPr>
          <p:cNvPr id="13337" name="TextBox 27"/>
          <p:cNvSpPr txBox="1">
            <a:spLocks noChangeArrowheads="1"/>
          </p:cNvSpPr>
          <p:nvPr/>
        </p:nvSpPr>
        <p:spPr bwMode="auto">
          <a:xfrm>
            <a:off x="7164388" y="6696075"/>
            <a:ext cx="2686050" cy="457200"/>
          </a:xfrm>
          <a:prstGeom prst="rect">
            <a:avLst/>
          </a:prstGeom>
          <a:solidFill>
            <a:schemeClr val="bg1"/>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*These activities might require some technical assistance from a club member</a:t>
            </a:r>
          </a:p>
        </p:txBody>
      </p:sp>
      <p:sp>
        <p:nvSpPr>
          <p:cNvPr id="13338" name="Right Arrow 28"/>
          <p:cNvSpPr>
            <a:spLocks noChangeArrowheads="1"/>
          </p:cNvSpPr>
          <p:nvPr/>
        </p:nvSpPr>
        <p:spPr bwMode="auto">
          <a:xfrm rot="5400000">
            <a:off x="9168606" y="5537994"/>
            <a:ext cx="407988" cy="152400"/>
          </a:xfrm>
          <a:prstGeom prst="rightArrow">
            <a:avLst>
              <a:gd name="adj1" fmla="val 50000"/>
              <a:gd name="adj2" fmla="val 52005"/>
            </a:avLst>
          </a:prstGeom>
          <a:solidFill>
            <a:schemeClr val="accent1"/>
          </a:solidFill>
          <a:ln w="25400" algn="ctr">
            <a:solidFill>
              <a:srgbClr val="385D8A"/>
            </a:solidFill>
            <a:miter lim="800000"/>
            <a:headEnd/>
            <a:tailEnd/>
          </a:ln>
        </p:spPr>
        <p:txBody>
          <a:bodyPr rot="10800000" vert="eaVert" lIns="101882" tIns="50941" rIns="101882" bIns="50941" anchor="ctr"/>
          <a:lstStyle/>
          <a:p>
            <a:pPr algn="ctr" defTabSz="1019175"/>
            <a:endParaRPr lang="en-US" baseline="0">
              <a:solidFill>
                <a:srgbClr val="FFFFFF"/>
              </a:solidFill>
              <a:latin typeface="Calibri" pitchFamily="34" charset="0"/>
            </a:endParaRPr>
          </a:p>
        </p:txBody>
      </p:sp>
      <p:sp>
        <p:nvSpPr>
          <p:cNvPr id="13339" name="TextBox 29"/>
          <p:cNvSpPr txBox="1">
            <a:spLocks noChangeArrowheads="1"/>
          </p:cNvSpPr>
          <p:nvPr/>
        </p:nvSpPr>
        <p:spPr bwMode="auto">
          <a:xfrm>
            <a:off x="7585075" y="5913438"/>
            <a:ext cx="1970088" cy="457200"/>
          </a:xfrm>
          <a:prstGeom prst="rect">
            <a:avLst/>
          </a:prstGeom>
          <a:solidFill>
            <a:srgbClr val="FCD5B5"/>
          </a:solidFill>
          <a:ln w="19050">
            <a:solidFill>
              <a:srgbClr val="F79646"/>
            </a:solidFill>
            <a:miter lim="800000"/>
            <a:headEnd/>
            <a:tailEnd/>
          </a:ln>
        </p:spPr>
        <p:txBody>
          <a:bodyPr lIns="101882" tIns="50941" rIns="101882" bIns="50941">
            <a:spAutoFit/>
          </a:bodyPr>
          <a:lstStyle/>
          <a:p>
            <a:pPr marL="320675" indent="-320675" defTabSz="1019175"/>
            <a:r>
              <a:rPr lang="en-US" sz="1100" b="1" baseline="0">
                <a:latin typeface="Calibri" pitchFamily="34" charset="0"/>
              </a:rPr>
              <a:t>9.  Set up your Member page in My Rotary*</a:t>
            </a:r>
          </a:p>
        </p:txBody>
      </p:sp>
      <p:sp>
        <p:nvSpPr>
          <p:cNvPr id="13340" name="Rounded Rectangle 10"/>
          <p:cNvSpPr>
            <a:spLocks noChangeArrowheads="1"/>
          </p:cNvSpPr>
          <p:nvPr/>
        </p:nvSpPr>
        <p:spPr bwMode="auto">
          <a:xfrm>
            <a:off x="503238" y="5127625"/>
            <a:ext cx="1676400" cy="1916113"/>
          </a:xfrm>
          <a:prstGeom prst="roundRect">
            <a:avLst>
              <a:gd name="adj" fmla="val 16667"/>
            </a:avLst>
          </a:prstGeom>
          <a:gradFill rotWithShape="1">
            <a:gsLst>
              <a:gs pos="0">
                <a:srgbClr val="5E9EFF"/>
              </a:gs>
              <a:gs pos="39999">
                <a:srgbClr val="85C2FF"/>
              </a:gs>
              <a:gs pos="70000">
                <a:srgbClr val="C4D6EB"/>
              </a:gs>
              <a:gs pos="100000">
                <a:srgbClr val="FFEBFA"/>
              </a:gs>
            </a:gsLst>
            <a:lin ang="16200000" scaled="1"/>
          </a:gradFill>
          <a:ln w="25400" algn="ctr">
            <a:solidFill>
              <a:srgbClr val="385D8A"/>
            </a:solidFill>
            <a:round/>
            <a:headEnd/>
            <a:tailEnd/>
          </a:ln>
        </p:spPr>
        <p:txBody>
          <a:bodyPr lIns="101882" tIns="50941" rIns="101882" bIns="50941" anchor="ctr"/>
          <a:lstStyle/>
          <a:p>
            <a:pPr algn="ctr" defTabSz="1019175"/>
            <a:r>
              <a:rPr lang="en-US" sz="1100" b="1" baseline="0">
                <a:solidFill>
                  <a:srgbClr val="17375E"/>
                </a:solidFill>
                <a:latin typeface="Calibri" pitchFamily="34" charset="0"/>
              </a:rPr>
              <a:t>So, are you finished?</a:t>
            </a:r>
          </a:p>
          <a:p>
            <a:pPr algn="ctr" defTabSz="1019175"/>
            <a:r>
              <a:rPr lang="en-US" sz="1100" b="1" baseline="0">
                <a:solidFill>
                  <a:srgbClr val="17375E"/>
                </a:solidFill>
                <a:latin typeface="Calibri" pitchFamily="34" charset="0"/>
              </a:rPr>
              <a:t>Not really, Rotary is a never-ending odyssey that will fill your life with transformative experiences. Learn and enjoy the journey!</a:t>
            </a:r>
          </a:p>
        </p:txBody>
      </p:sp>
      <p:sp>
        <p:nvSpPr>
          <p:cNvPr id="13341" name="Right Arrow 32"/>
          <p:cNvSpPr>
            <a:spLocks noChangeArrowheads="1"/>
          </p:cNvSpPr>
          <p:nvPr/>
        </p:nvSpPr>
        <p:spPr bwMode="auto">
          <a:xfrm rot="10800000">
            <a:off x="2290763" y="5994400"/>
            <a:ext cx="1257300" cy="187325"/>
          </a:xfrm>
          <a:prstGeom prst="rightArrow">
            <a:avLst>
              <a:gd name="adj1" fmla="val 50000"/>
              <a:gd name="adj2" fmla="val 48723"/>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cxnSp>
        <p:nvCxnSpPr>
          <p:cNvPr id="18" name="Elbow Connector 17"/>
          <p:cNvCxnSpPr/>
          <p:nvPr/>
        </p:nvCxnSpPr>
        <p:spPr>
          <a:xfrm>
            <a:off x="3535363" y="4572000"/>
            <a:ext cx="503237" cy="354013"/>
          </a:xfrm>
          <a:prstGeom prst="bentConnector3">
            <a:avLst/>
          </a:prstGeom>
          <a:ln w="50800">
            <a:tailEnd type="arrow"/>
          </a:ln>
        </p:spPr>
        <p:style>
          <a:lnRef idx="1">
            <a:schemeClr val="accent1"/>
          </a:lnRef>
          <a:fillRef idx="0">
            <a:schemeClr val="accent1"/>
          </a:fillRef>
          <a:effectRef idx="0">
            <a:schemeClr val="accent1"/>
          </a:effectRef>
          <a:fontRef idx="minor">
            <a:schemeClr val="tx1"/>
          </a:fontRef>
        </p:style>
      </p:cxnSp>
      <p:pic>
        <p:nvPicPr>
          <p:cNvPr id="13343" name="Picture 12" descr="http://clubrunner.blob.core.windows.net/00000050056/en-ca/files/sitepage/2015-16-district-grants-page/the-rotary-foundation-logo/The-Rotary-Foundation-Logo.png"/>
          <p:cNvPicPr>
            <a:picLocks noChangeAspect="1" noChangeArrowheads="1"/>
          </p:cNvPicPr>
          <p:nvPr/>
        </p:nvPicPr>
        <p:blipFill>
          <a:blip r:embed="rId9"/>
          <a:srcRect/>
          <a:stretch>
            <a:fillRect/>
          </a:stretch>
        </p:blipFill>
        <p:spPr bwMode="auto">
          <a:xfrm>
            <a:off x="2438400" y="4483100"/>
            <a:ext cx="946150" cy="366713"/>
          </a:xfrm>
          <a:prstGeom prst="rect">
            <a:avLst/>
          </a:prstGeom>
          <a:noFill/>
          <a:ln w="25400">
            <a:noFill/>
            <a:miter lim="800000"/>
            <a:headEnd/>
            <a:tailEnd/>
          </a:ln>
        </p:spPr>
      </p:pic>
      <p:sp>
        <p:nvSpPr>
          <p:cNvPr id="13344" name="TextBox 38"/>
          <p:cNvSpPr txBox="1">
            <a:spLocks noChangeArrowheads="1"/>
          </p:cNvSpPr>
          <p:nvPr/>
        </p:nvSpPr>
        <p:spPr bwMode="auto">
          <a:xfrm>
            <a:off x="7696200" y="4724400"/>
            <a:ext cx="2095500"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8. Explore My Rotary on the Rotary International website</a:t>
            </a:r>
          </a:p>
          <a:p>
            <a:pPr defTabSz="1019175"/>
            <a:r>
              <a:rPr lang="en-US" sz="1100" b="1" baseline="0">
                <a:latin typeface="Calibri" pitchFamily="34" charset="0"/>
                <a:hlinkClick r:id="rId10"/>
              </a:rPr>
              <a:t>www.rotary.org/myrotary</a:t>
            </a:r>
            <a:endParaRPr lang="en-US" sz="1100" b="1" baseline="0">
              <a:latin typeface="Calibri" pitchFamily="34" charset="0"/>
            </a:endParaRPr>
          </a:p>
        </p:txBody>
      </p:sp>
      <p:sp>
        <p:nvSpPr>
          <p:cNvPr id="13345" name="Right Arrow 39"/>
          <p:cNvSpPr>
            <a:spLocks noChangeArrowheads="1"/>
          </p:cNvSpPr>
          <p:nvPr/>
        </p:nvSpPr>
        <p:spPr bwMode="auto">
          <a:xfrm rot="10800000">
            <a:off x="3524250" y="4090988"/>
            <a:ext cx="469900" cy="187325"/>
          </a:xfrm>
          <a:prstGeom prst="rightArrow">
            <a:avLst>
              <a:gd name="adj1" fmla="val 50000"/>
              <a:gd name="adj2" fmla="val 48729"/>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sp>
        <p:nvSpPr>
          <p:cNvPr id="13346" name="Right Arrow 40"/>
          <p:cNvSpPr>
            <a:spLocks noChangeArrowheads="1"/>
          </p:cNvSpPr>
          <p:nvPr/>
        </p:nvSpPr>
        <p:spPr bwMode="auto">
          <a:xfrm rot="10800000">
            <a:off x="6542088" y="6046788"/>
            <a:ext cx="920750" cy="187325"/>
          </a:xfrm>
          <a:prstGeom prst="rightArrow">
            <a:avLst>
              <a:gd name="adj1" fmla="val 50000"/>
              <a:gd name="adj2" fmla="val 48652"/>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sp>
        <p:nvSpPr>
          <p:cNvPr id="13347" name="Right Arrow 42"/>
          <p:cNvSpPr>
            <a:spLocks noChangeArrowheads="1"/>
          </p:cNvSpPr>
          <p:nvPr/>
        </p:nvSpPr>
        <p:spPr bwMode="auto">
          <a:xfrm>
            <a:off x="7088188" y="4924425"/>
            <a:ext cx="544512" cy="163513"/>
          </a:xfrm>
          <a:prstGeom prst="rightArrow">
            <a:avLst>
              <a:gd name="adj1" fmla="val 50000"/>
              <a:gd name="adj2" fmla="val 48903"/>
            </a:avLst>
          </a:prstGeom>
          <a:solidFill>
            <a:schemeClr val="accent1"/>
          </a:solidFill>
          <a:ln w="25400" algn="ctr">
            <a:solidFill>
              <a:srgbClr val="385D8A"/>
            </a:solidFill>
            <a:miter lim="800000"/>
            <a:headEnd/>
            <a:tailEnd/>
          </a:ln>
        </p:spPr>
        <p:txBody>
          <a:bodyPr lIns="101882" tIns="50941" rIns="101882" bIns="50941" anchor="ctr"/>
          <a:lstStyle/>
          <a:p>
            <a:pPr algn="ctr" defTabSz="1019175"/>
            <a:endParaRPr lang="en-US" baseline="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1788</TotalTime>
  <Words>258</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vt:i4>
      </vt:variant>
    </vt:vector>
  </HeadingPairs>
  <TitlesOfParts>
    <vt:vector size="5" baseType="lpstr">
      <vt:lpstr>Arial</vt:lpstr>
      <vt:lpstr>Calibri</vt:lpstr>
      <vt:lpstr>Frutiger LT Std 45 Light</vt:lpstr>
      <vt:lpstr>Office Theme</vt:lpstr>
      <vt:lpstr>Slide 1</vt:lpstr>
    </vt:vector>
  </TitlesOfParts>
  <Company>JL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Davis</dc:creator>
  <cp:lastModifiedBy>TRW</cp:lastModifiedBy>
  <cp:revision>47</cp:revision>
  <cp:lastPrinted>2016-02-29T19:24:35Z</cp:lastPrinted>
  <dcterms:created xsi:type="dcterms:W3CDTF">2016-02-29T17:56:57Z</dcterms:created>
  <dcterms:modified xsi:type="dcterms:W3CDTF">2017-01-14T15:38:48Z</dcterms:modified>
</cp:coreProperties>
</file>